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charts/chart23.xml" ContentType="application/vnd.openxmlformats-officedocument.drawingml.chart+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42"/>
  </p:notesMasterIdLst>
  <p:sldIdLst>
    <p:sldId id="484" r:id="rId3"/>
    <p:sldId id="435" r:id="rId4"/>
    <p:sldId id="489" r:id="rId5"/>
    <p:sldId id="508" r:id="rId6"/>
    <p:sldId id="499" r:id="rId7"/>
    <p:sldId id="500" r:id="rId8"/>
    <p:sldId id="513" r:id="rId9"/>
    <p:sldId id="514" r:id="rId10"/>
    <p:sldId id="509" r:id="rId11"/>
    <p:sldId id="501" r:id="rId12"/>
    <p:sldId id="520" r:id="rId13"/>
    <p:sldId id="502" r:id="rId14"/>
    <p:sldId id="516" r:id="rId15"/>
    <p:sldId id="521" r:id="rId16"/>
    <p:sldId id="503" r:id="rId17"/>
    <p:sldId id="519" r:id="rId18"/>
    <p:sldId id="522" r:id="rId19"/>
    <p:sldId id="504" r:id="rId20"/>
    <p:sldId id="515" r:id="rId21"/>
    <p:sldId id="523" r:id="rId22"/>
    <p:sldId id="524" r:id="rId23"/>
    <p:sldId id="490" r:id="rId24"/>
    <p:sldId id="525" r:id="rId25"/>
    <p:sldId id="491" r:id="rId26"/>
    <p:sldId id="511" r:id="rId27"/>
    <p:sldId id="526" r:id="rId28"/>
    <p:sldId id="492" r:id="rId29"/>
    <p:sldId id="518" r:id="rId30"/>
    <p:sldId id="527" r:id="rId31"/>
    <p:sldId id="493" r:id="rId32"/>
    <p:sldId id="510" r:id="rId33"/>
    <p:sldId id="528" r:id="rId34"/>
    <p:sldId id="494" r:id="rId35"/>
    <p:sldId id="529" r:id="rId36"/>
    <p:sldId id="495" r:id="rId37"/>
    <p:sldId id="512" r:id="rId38"/>
    <p:sldId id="530" r:id="rId39"/>
    <p:sldId id="496" r:id="rId40"/>
    <p:sldId id="517" r:id="rId41"/>
  </p:sldIdLst>
  <p:sldSz cx="9906000" cy="6858000" type="A4"/>
  <p:notesSz cx="6888163" cy="100203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2B2B2"/>
    <a:srgbClr val="808000"/>
    <a:srgbClr val="CC0000"/>
    <a:srgbClr val="003366"/>
    <a:srgbClr val="8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autoAdjust="0"/>
  </p:normalViewPr>
  <p:slideViewPr>
    <p:cSldViewPr>
      <p:cViewPr>
        <p:scale>
          <a:sx n="100" d="100"/>
          <a:sy n="100" d="100"/>
        </p:scale>
        <p:origin x="-1710" y="-46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2" Type="http://schemas.openxmlformats.org/officeDocument/2006/relationships/oleObject" Target="&#1050;&#1085;&#1080;&#1075;&#1072;2"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85;&#1072;%20&#1076;&#1080;&#1072;&#1075;&#1088;&#1072;&#1084;&#1082;&#1080;.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1064;&#1091;&#1073;&#1072;\AppData\Roaming\Microsoft\Excel\&#1076;&#1080;&#1072;&#1075;&#1088;&#1072;&#1084;&#1084;&#1099;%20(version%201).xlsb"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85;&#1072;%20&#1076;&#1080;&#1072;&#1075;&#1088;&#1072;&#1084;&#1082;&#1080;.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85;&#1072;%20&#1076;&#1080;&#1072;&#1075;&#1088;&#1072;&#1084;&#1082;&#1080;.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1064;&#1091;&#1073;&#1072;\Downloads\&#1076;&#1080;&#1072;&#1075;&#1088;&#1072;&#1084;&#1084;&#1099;.xlsx"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oleObject" Target="file:///C:\Users\&#1064;&#1091;&#1073;&#1072;\Downloads\&#1076;&#1080;&#1072;&#1075;&#1088;&#1072;&#1084;&#1084;&#1099;.xlsx"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1064;&#1091;&#1073;&#1072;\Downloads\&#1076;&#1080;&#1072;&#1075;&#1088;&#1072;&#1084;&#1084;&#1099;.xlsx"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1064;&#1091;&#1073;&#1072;\AppData\Roaming\Microsoft\Excel\&#1076;&#1080;&#1072;&#1075;&#1088;&#1072;&#1084;&#1084;&#1099;%20(version%201).xlsb" TargetMode="External"/><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85;&#1072;%20&#1076;&#1080;&#1072;&#1075;&#1088;&#1072;&#1084;&#1082;&#1080;.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D:\&#1054;&#1083;&#1103;\&#1088;&#1072;&#1073;&#1086;&#1090;&#1072;%20&#1072;&#1089;&#1082;&#1072;&#1076;\&#1055;&#1086;&#1083;&#1090;&#1072;&#1074;&#1089;&#1082;&#1072;&#1103;%20&#1086;&#1073;&#1083;&#1072;&#1089;&#1090;&#1100;\&#1076;&#1080;&#1072;&#1075;&#1088;&#1072;&#1084;&#1084;&#1099;.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1050;&#1085;&#1080;&#1075;&#1072;2"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Лист1!$B$1</c:f>
              <c:strCache>
                <c:ptCount val="1"/>
                <c:pt idx="0">
                  <c:v>Повністю задоволений</c:v>
                </c:pt>
              </c:strCache>
            </c:strRef>
          </c:tx>
          <c:spPr>
            <a:solidFill>
              <a:srgbClr val="00B050"/>
            </a:solidFill>
          </c:spPr>
          <c:invertIfNegative val="0"/>
          <c:dLbls>
            <c:dLbl>
              <c:idx val="0"/>
              <c:layout>
                <c:manualLayout>
                  <c:x val="-1.2826857621880397E-2"/>
                  <c:y val="2.1269087959736779E-3"/>
                </c:manualLayout>
              </c:layout>
              <c:dLblPos val="ctr"/>
              <c:showLegendKey val="0"/>
              <c:showVal val="1"/>
              <c:showCatName val="0"/>
              <c:showSerName val="0"/>
              <c:showPercent val="0"/>
              <c:showBubbleSize val="0"/>
            </c:dLbl>
            <c:dLbl>
              <c:idx val="1"/>
              <c:layout>
                <c:manualLayout>
                  <c:x val="-1.1223500419145348E-2"/>
                  <c:y val="0"/>
                </c:manualLayout>
              </c:layout>
              <c:dLblPos val="ctr"/>
              <c:showLegendKey val="0"/>
              <c:showVal val="1"/>
              <c:showCatName val="0"/>
              <c:showSerName val="0"/>
              <c:showPercent val="0"/>
              <c:showBubbleSize val="0"/>
            </c:dLbl>
            <c:dLbl>
              <c:idx val="2"/>
              <c:layout>
                <c:manualLayout>
                  <c:x val="-4.8100716082052075E-3"/>
                  <c:y val="-1.9496438738568043E-17"/>
                </c:manualLayout>
              </c:layout>
              <c:dLblPos val="ctr"/>
              <c:showLegendKey val="0"/>
              <c:showVal val="1"/>
              <c:showCatName val="0"/>
              <c:showSerName val="0"/>
              <c:showPercent val="0"/>
              <c:showBubbleSize val="0"/>
            </c:dLbl>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Лист1!$B$2:$B$4</c:f>
              <c:numCache>
                <c:formatCode>General</c:formatCode>
                <c:ptCount val="3"/>
                <c:pt idx="0">
                  <c:v>3.3</c:v>
                </c:pt>
                <c:pt idx="1">
                  <c:v>2.7</c:v>
                </c:pt>
                <c:pt idx="2">
                  <c:v>4.2</c:v>
                </c:pt>
              </c:numCache>
            </c:numRef>
          </c:val>
        </c:ser>
        <c:ser>
          <c:idx val="1"/>
          <c:order val="1"/>
          <c:tx>
            <c:strRef>
              <c:f>Лист1!$C$1</c:f>
              <c:strCache>
                <c:ptCount val="1"/>
                <c:pt idx="0">
                  <c:v>Скоріше задоволений</c:v>
                </c:pt>
              </c:strCache>
            </c:strRef>
          </c:tx>
          <c:spPr>
            <a:solidFill>
              <a:srgbClr val="FFC000"/>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Лист1!$C$2:$C$4</c:f>
              <c:numCache>
                <c:formatCode>General</c:formatCode>
                <c:ptCount val="3"/>
                <c:pt idx="0">
                  <c:v>6.8</c:v>
                </c:pt>
                <c:pt idx="1">
                  <c:v>11.3</c:v>
                </c:pt>
                <c:pt idx="2">
                  <c:v>12.4</c:v>
                </c:pt>
              </c:numCache>
            </c:numRef>
          </c:val>
        </c:ser>
        <c:ser>
          <c:idx val="2"/>
          <c:order val="2"/>
          <c:tx>
            <c:strRef>
              <c:f>Лист1!$D$1</c:f>
              <c:strCache>
                <c:ptCount val="1"/>
                <c:pt idx="0">
                  <c:v>Скоріше не задоволений</c:v>
                </c:pt>
              </c:strCache>
            </c:strRef>
          </c:tx>
          <c:spPr>
            <a:solidFill>
              <a:srgbClr val="00B0F0"/>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Лист1!$D$2:$D$4</c:f>
              <c:numCache>
                <c:formatCode>General</c:formatCode>
                <c:ptCount val="3"/>
                <c:pt idx="0">
                  <c:v>17.2</c:v>
                </c:pt>
                <c:pt idx="1">
                  <c:v>19.2</c:v>
                </c:pt>
                <c:pt idx="2">
                  <c:v>20.8</c:v>
                </c:pt>
              </c:numCache>
            </c:numRef>
          </c:val>
        </c:ser>
        <c:ser>
          <c:idx val="3"/>
          <c:order val="3"/>
          <c:tx>
            <c:strRef>
              <c:f>Лист1!$E$1</c:f>
              <c:strCache>
                <c:ptCount val="1"/>
                <c:pt idx="0">
                  <c:v>Повністю не задоволений</c:v>
                </c:pt>
              </c:strCache>
            </c:strRef>
          </c:tx>
          <c:spPr>
            <a:solidFill>
              <a:schemeClr val="accent2">
                <a:lumMod val="60000"/>
                <a:lumOff val="40000"/>
              </a:schemeClr>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Лист1!$E$2:$E$4</c:f>
              <c:numCache>
                <c:formatCode>General</c:formatCode>
                <c:ptCount val="3"/>
                <c:pt idx="0">
                  <c:v>48.6</c:v>
                </c:pt>
                <c:pt idx="1">
                  <c:v>51.5</c:v>
                </c:pt>
                <c:pt idx="2">
                  <c:v>43.6</c:v>
                </c:pt>
              </c:numCache>
            </c:numRef>
          </c:val>
        </c:ser>
        <c:ser>
          <c:idx val="4"/>
          <c:order val="4"/>
          <c:tx>
            <c:strRef>
              <c:f>Лист1!$F$1</c:f>
              <c:strCache>
                <c:ptCount val="1"/>
                <c:pt idx="0">
                  <c:v>Важко відповісти</c:v>
                </c:pt>
              </c:strCache>
            </c:strRef>
          </c:tx>
          <c:spPr>
            <a:solidFill>
              <a:schemeClr val="accent4">
                <a:lumMod val="60000"/>
                <a:lumOff val="40000"/>
              </a:schemeClr>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Лист1!$F$2:$F$4</c:f>
              <c:numCache>
                <c:formatCode>General</c:formatCode>
                <c:ptCount val="3"/>
                <c:pt idx="0">
                  <c:v>14.6</c:v>
                </c:pt>
                <c:pt idx="1">
                  <c:v>11.6</c:v>
                </c:pt>
                <c:pt idx="2">
                  <c:v>18.8</c:v>
                </c:pt>
              </c:numCache>
            </c:numRef>
          </c:val>
        </c:ser>
        <c:ser>
          <c:idx val="5"/>
          <c:order val="5"/>
          <c:tx>
            <c:strRef>
              <c:f>Лист1!$G$1</c:f>
              <c:strCache>
                <c:ptCount val="1"/>
                <c:pt idx="0">
                  <c:v>Не знаю таку людину</c:v>
                </c:pt>
              </c:strCache>
            </c:strRef>
          </c:tx>
          <c:spPr>
            <a:solidFill>
              <a:schemeClr val="accent6">
                <a:lumMod val="75000"/>
              </a:schemeClr>
            </a:solidFill>
          </c:spPr>
          <c:invertIfNegative val="0"/>
          <c:dLbls>
            <c:dLbl>
              <c:idx val="1"/>
              <c:layout>
                <c:manualLayout>
                  <c:x val="4.8100716082050314E-3"/>
                  <c:y val="0"/>
                </c:manualLayout>
              </c:layout>
              <c:dLblPos val="ctr"/>
              <c:showLegendKey val="0"/>
              <c:showVal val="1"/>
              <c:showCatName val="0"/>
              <c:showSerName val="0"/>
              <c:showPercent val="0"/>
              <c:showBubbleSize val="0"/>
            </c:dLbl>
            <c:dLbl>
              <c:idx val="2"/>
              <c:layout>
                <c:manualLayout>
                  <c:x val="-3.2067144054700992E-3"/>
                  <c:y val="-1.9496438738568043E-17"/>
                </c:manualLayout>
              </c:layout>
              <c:dLblPos val="ctr"/>
              <c:showLegendKey val="0"/>
              <c:showVal val="1"/>
              <c:showCatName val="0"/>
              <c:showSerName val="0"/>
              <c:showPercent val="0"/>
              <c:showBubbleSize val="0"/>
            </c:dLbl>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Голови Верховної Ради України Андрія Парубія</c:v>
                </c:pt>
                <c:pt idx="1">
                  <c:v>Прем'єр-міністра України Володимира Гройсмана</c:v>
                </c:pt>
                <c:pt idx="2">
                  <c:v>Президента України Петра Порошенка</c:v>
                </c:pt>
              </c:strCache>
            </c:strRef>
          </c:cat>
          <c:val>
            <c:numRef>
              <c:f>Лист1!$G$2:$G$4</c:f>
              <c:numCache>
                <c:formatCode>General</c:formatCode>
                <c:ptCount val="3"/>
                <c:pt idx="0">
                  <c:v>9.6</c:v>
                </c:pt>
                <c:pt idx="1">
                  <c:v>3.7</c:v>
                </c:pt>
                <c:pt idx="2">
                  <c:v>0.2</c:v>
                </c:pt>
              </c:numCache>
            </c:numRef>
          </c:val>
        </c:ser>
        <c:dLbls>
          <c:dLblPos val="ctr"/>
          <c:showLegendKey val="0"/>
          <c:showVal val="1"/>
          <c:showCatName val="0"/>
          <c:showSerName val="0"/>
          <c:showPercent val="0"/>
          <c:showBubbleSize val="0"/>
        </c:dLbls>
        <c:gapWidth val="150"/>
        <c:overlap val="100"/>
        <c:axId val="85707264"/>
        <c:axId val="67933248"/>
      </c:barChart>
      <c:catAx>
        <c:axId val="85707264"/>
        <c:scaling>
          <c:orientation val="minMax"/>
        </c:scaling>
        <c:delete val="0"/>
        <c:axPos val="l"/>
        <c:majorTickMark val="none"/>
        <c:minorTickMark val="none"/>
        <c:tickLblPos val="nextTo"/>
        <c:spPr>
          <a:ln>
            <a:solidFill>
              <a:schemeClr val="bg1"/>
            </a:solidFill>
          </a:ln>
        </c:spPr>
        <c:txPr>
          <a:bodyPr/>
          <a:lstStyle/>
          <a:p>
            <a:pPr>
              <a:defRPr sz="1600"/>
            </a:pPr>
            <a:endParaRPr lang="ru-RU"/>
          </a:p>
        </c:txPr>
        <c:crossAx val="67933248"/>
        <c:crosses val="autoZero"/>
        <c:auto val="1"/>
        <c:lblAlgn val="ctr"/>
        <c:lblOffset val="100"/>
        <c:noMultiLvlLbl val="0"/>
      </c:catAx>
      <c:valAx>
        <c:axId val="67933248"/>
        <c:scaling>
          <c:orientation val="minMax"/>
        </c:scaling>
        <c:delete val="1"/>
        <c:axPos val="b"/>
        <c:numFmt formatCode="0%" sourceLinked="1"/>
        <c:majorTickMark val="out"/>
        <c:minorTickMark val="none"/>
        <c:tickLblPos val="nextTo"/>
        <c:crossAx val="85707264"/>
        <c:crosses val="autoZero"/>
        <c:crossBetween val="between"/>
      </c:valAx>
      <c:spPr>
        <a:noFill/>
        <a:ln w="25400">
          <a:noFill/>
        </a:ln>
      </c:spPr>
    </c:plotArea>
    <c:legend>
      <c:legendPos val="b"/>
      <c:layout>
        <c:manualLayout>
          <c:xMode val="edge"/>
          <c:yMode val="edge"/>
          <c:x val="2.1348638030117866E-4"/>
          <c:y val="0.83667953027805397"/>
          <c:w val="0.94345552514367081"/>
          <c:h val="7.3169475121995148E-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Лист1!$E$16</c:f>
              <c:strCache>
                <c:ptCount val="1"/>
                <c:pt idx="0">
                  <c:v>Підтримую</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Лист1!$F$15:$G$15</c:f>
              <c:strCache>
                <c:ptCount val="2"/>
                <c:pt idx="0">
                  <c:v>Чоловік</c:v>
                </c:pt>
                <c:pt idx="1">
                  <c:v>Жінка</c:v>
                </c:pt>
              </c:strCache>
            </c:strRef>
          </c:cat>
          <c:val>
            <c:numRef>
              <c:f>Лист1!$F$16:$G$16</c:f>
              <c:numCache>
                <c:formatCode>0.00%</c:formatCode>
                <c:ptCount val="2"/>
                <c:pt idx="0">
                  <c:v>0.432</c:v>
                </c:pt>
                <c:pt idx="1">
                  <c:v>0.39700000000000002</c:v>
                </c:pt>
              </c:numCache>
            </c:numRef>
          </c:val>
          <c:extLst xmlns:c16r2="http://schemas.microsoft.com/office/drawing/2015/06/chart">
            <c:ext xmlns:c16="http://schemas.microsoft.com/office/drawing/2014/chart" uri="{C3380CC4-5D6E-409C-BE32-E72D297353CC}">
              <c16:uniqueId val="{00000000-56B1-44FC-BE42-C280516B7923}"/>
            </c:ext>
          </c:extLst>
        </c:ser>
        <c:ser>
          <c:idx val="1"/>
          <c:order val="1"/>
          <c:tx>
            <c:strRef>
              <c:f>Лист1!$E$17</c:f>
              <c:strCache>
                <c:ptCount val="1"/>
                <c:pt idx="0">
                  <c:v>Не підтримую</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Лист1!$F$15:$G$15</c:f>
              <c:strCache>
                <c:ptCount val="2"/>
                <c:pt idx="0">
                  <c:v>Чоловік</c:v>
                </c:pt>
                <c:pt idx="1">
                  <c:v>Жінка</c:v>
                </c:pt>
              </c:strCache>
            </c:strRef>
          </c:cat>
          <c:val>
            <c:numRef>
              <c:f>Лист1!$F$17:$G$17</c:f>
              <c:numCache>
                <c:formatCode>0.00%</c:formatCode>
                <c:ptCount val="2"/>
                <c:pt idx="0">
                  <c:v>0.307</c:v>
                </c:pt>
                <c:pt idx="1">
                  <c:v>0.30399999999999999</c:v>
                </c:pt>
              </c:numCache>
            </c:numRef>
          </c:val>
          <c:extLst xmlns:c16r2="http://schemas.microsoft.com/office/drawing/2015/06/chart">
            <c:ext xmlns:c16="http://schemas.microsoft.com/office/drawing/2014/chart" uri="{C3380CC4-5D6E-409C-BE32-E72D297353CC}">
              <c16:uniqueId val="{00000001-56B1-44FC-BE42-C280516B7923}"/>
            </c:ext>
          </c:extLst>
        </c:ser>
        <c:ser>
          <c:idx val="2"/>
          <c:order val="2"/>
          <c:tx>
            <c:strRef>
              <c:f>Лист1!$E$18</c:f>
              <c:strCache>
                <c:ptCount val="1"/>
                <c:pt idx="0">
                  <c:v>Складно сказати однозначно</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Лист1!$F$15:$G$15</c:f>
              <c:strCache>
                <c:ptCount val="2"/>
                <c:pt idx="0">
                  <c:v>Чоловік</c:v>
                </c:pt>
                <c:pt idx="1">
                  <c:v>Жінка</c:v>
                </c:pt>
              </c:strCache>
            </c:strRef>
          </c:cat>
          <c:val>
            <c:numRef>
              <c:f>Лист1!$F$18:$G$18</c:f>
              <c:numCache>
                <c:formatCode>0.00%</c:formatCode>
                <c:ptCount val="2"/>
                <c:pt idx="0">
                  <c:v>0.17899999999999999</c:v>
                </c:pt>
                <c:pt idx="1">
                  <c:v>0.20599999999999999</c:v>
                </c:pt>
              </c:numCache>
            </c:numRef>
          </c:val>
          <c:extLst xmlns:c16r2="http://schemas.microsoft.com/office/drawing/2015/06/chart">
            <c:ext xmlns:c16="http://schemas.microsoft.com/office/drawing/2014/chart" uri="{C3380CC4-5D6E-409C-BE32-E72D297353CC}">
              <c16:uniqueId val="{00000002-56B1-44FC-BE42-C280516B7923}"/>
            </c:ext>
          </c:extLst>
        </c:ser>
        <c:ser>
          <c:idx val="3"/>
          <c:order val="3"/>
          <c:tx>
            <c:strRef>
              <c:f>Лист1!$E$19</c:f>
              <c:strCache>
                <c:ptCount val="1"/>
                <c:pt idx="0">
                  <c:v>Нічого не знаю про цей процес</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Лист1!$F$15:$G$15</c:f>
              <c:strCache>
                <c:ptCount val="2"/>
                <c:pt idx="0">
                  <c:v>Чоловік</c:v>
                </c:pt>
                <c:pt idx="1">
                  <c:v>Жінка</c:v>
                </c:pt>
              </c:strCache>
            </c:strRef>
          </c:cat>
          <c:val>
            <c:numRef>
              <c:f>Лист1!$F$19:$G$19</c:f>
              <c:numCache>
                <c:formatCode>0.00%</c:formatCode>
                <c:ptCount val="2"/>
                <c:pt idx="0">
                  <c:v>8.2000000000000003E-2</c:v>
                </c:pt>
                <c:pt idx="1">
                  <c:v>9.2999999999999999E-2</c:v>
                </c:pt>
              </c:numCache>
            </c:numRef>
          </c:val>
          <c:extLst xmlns:c16r2="http://schemas.microsoft.com/office/drawing/2015/06/chart">
            <c:ext xmlns:c16="http://schemas.microsoft.com/office/drawing/2014/chart" uri="{C3380CC4-5D6E-409C-BE32-E72D297353CC}">
              <c16:uniqueId val="{00000003-56B1-44FC-BE42-C280516B7923}"/>
            </c:ext>
          </c:extLst>
        </c:ser>
        <c:dLbls>
          <c:showLegendKey val="0"/>
          <c:showVal val="1"/>
          <c:showCatName val="0"/>
          <c:showSerName val="0"/>
          <c:showPercent val="0"/>
          <c:showBubbleSize val="0"/>
        </c:dLbls>
        <c:gapWidth val="150"/>
        <c:shape val="box"/>
        <c:axId val="118256128"/>
        <c:axId val="118028480"/>
        <c:axId val="0"/>
      </c:bar3DChart>
      <c:catAx>
        <c:axId val="11825612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028480"/>
        <c:crosses val="autoZero"/>
        <c:auto val="1"/>
        <c:lblAlgn val="ctr"/>
        <c:lblOffset val="100"/>
        <c:noMultiLvlLbl val="0"/>
      </c:catAx>
      <c:valAx>
        <c:axId val="118028480"/>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2561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2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F3F9-45A3-BD35-6D6412B737FD}"/>
              </c:ext>
            </c:extLst>
          </c:dPt>
          <c:dPt>
            <c:idx val="1"/>
            <c:bubble3D val="0"/>
            <c:explosion val="2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F3F9-45A3-BD35-6D6412B737FD}"/>
              </c:ext>
            </c:extLst>
          </c:dPt>
          <c:dPt>
            <c:idx val="2"/>
            <c:bubble3D val="0"/>
            <c:explosion val="7"/>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F3F9-45A3-BD35-6D6412B737FD}"/>
              </c:ext>
            </c:extLst>
          </c:dPt>
          <c:dPt>
            <c:idx val="3"/>
            <c:bubble3D val="0"/>
            <c:explosion val="8"/>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F3F9-45A3-BD35-6D6412B737FD}"/>
              </c:ext>
            </c:extLst>
          </c:dPt>
          <c:dPt>
            <c:idx val="4"/>
            <c:bubble3D val="0"/>
            <c:explosion val="9"/>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F3F9-45A3-BD35-6D6412B737FD}"/>
              </c:ext>
            </c:extLst>
          </c:dPt>
          <c:dLbls>
            <c:dLbl>
              <c:idx val="0"/>
              <c:layout>
                <c:manualLayout>
                  <c:x val="9.667446521261519E-2"/>
                  <c:y val="-3.8604227604640995E-2"/>
                </c:manualLayout>
              </c:layout>
              <c:tx>
                <c:rich>
                  <a:bodyPr/>
                  <a:lstStyle/>
                  <a:p>
                    <a:r>
                      <a:rPr lang="ru-RU" dirty="0" smtClean="0"/>
                      <a:t>Позитивно</a:t>
                    </a:r>
                    <a:endParaRPr lang="ru-RU" baseline="0" dirty="0"/>
                  </a:p>
                  <a:p>
                    <a:r>
                      <a:rPr lang="ru-RU" baseline="0" dirty="0" smtClean="0"/>
                      <a:t>29,4%</a:t>
                    </a:r>
                    <a:endParaRPr lang="ru-RU"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F3F9-45A3-BD35-6D6412B737FD}"/>
                </c:ext>
              </c:extLst>
            </c:dLbl>
            <c:dLbl>
              <c:idx val="1"/>
              <c:layout>
                <c:manualLayout>
                  <c:x val="0.10272454361735119"/>
                  <c:y val="-1.0914623194562703E-2"/>
                </c:manualLayout>
              </c:layout>
              <c:tx>
                <c:rich>
                  <a:bodyPr/>
                  <a:lstStyle/>
                  <a:p>
                    <a:r>
                      <a:rPr lang="ru-RU" dirty="0" err="1" smtClean="0"/>
                      <a:t>Скоріше</a:t>
                    </a:r>
                    <a:r>
                      <a:rPr lang="ru-RU" dirty="0" smtClean="0"/>
                      <a:t> позитивно</a:t>
                    </a:r>
                    <a:endParaRPr lang="ru-RU" baseline="0" dirty="0"/>
                  </a:p>
                  <a:p>
                    <a:r>
                      <a:rPr lang="ru-RU" baseline="0" dirty="0" smtClean="0"/>
                      <a:t>24,7%</a:t>
                    </a:r>
                    <a:endParaRPr lang="ru-RU"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F3F9-45A3-BD35-6D6412B737FD}"/>
                </c:ext>
              </c:extLst>
            </c:dLbl>
            <c:dLbl>
              <c:idx val="2"/>
              <c:layout>
                <c:manualLayout>
                  <c:x val="-1.9657115544263033E-2"/>
                  <c:y val="7.6398065491749573E-2"/>
                </c:manualLayout>
              </c:layout>
              <c:tx>
                <c:rich>
                  <a:bodyPr/>
                  <a:lstStyle/>
                  <a:p>
                    <a:r>
                      <a:rPr lang="ru-RU" dirty="0" err="1" smtClean="0"/>
                      <a:t>Скоріше</a:t>
                    </a:r>
                    <a:r>
                      <a:rPr lang="ru-RU" dirty="0" smtClean="0"/>
                      <a:t> негативно</a:t>
                    </a:r>
                    <a:endParaRPr lang="ru-RU" baseline="0" dirty="0"/>
                  </a:p>
                  <a:p>
                    <a:r>
                      <a:rPr lang="ru-RU" baseline="0" dirty="0" smtClean="0"/>
                      <a:t>13,8%</a:t>
                    </a:r>
                    <a:endParaRPr lang="ru-RU"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F3F9-45A3-BD35-6D6412B737FD}"/>
                </c:ext>
              </c:extLst>
            </c:dLbl>
            <c:dLbl>
              <c:idx val="3"/>
              <c:layout>
                <c:manualLayout>
                  <c:x val="-2.2492767477547734E-2"/>
                  <c:y val="-7.8331943534542398E-3"/>
                </c:manualLayout>
              </c:layout>
              <c:tx>
                <c:rich>
                  <a:bodyPr/>
                  <a:lstStyle/>
                  <a:p>
                    <a:r>
                      <a:rPr lang="ru-RU" dirty="0" smtClean="0"/>
                      <a:t>Негативно 18,7%</a:t>
                    </a:r>
                    <a:endParaRPr lang="ru-RU"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F3F9-45A3-BD35-6D6412B737FD}"/>
                </c:ext>
              </c:extLst>
            </c:dLbl>
            <c:dLbl>
              <c:idx val="4"/>
              <c:layout>
                <c:manualLayout>
                  <c:x val="-4.1296655010775431E-2"/>
                  <c:y val="-1.0968477300923856E-2"/>
                </c:manualLayout>
              </c:layout>
              <c:tx>
                <c:rich>
                  <a:bodyPr/>
                  <a:lstStyle/>
                  <a:p>
                    <a:fld id="{AE42A62C-8780-465F-8732-0D8C28DBE436}" type="CATEGORYNAME">
                      <a:rPr lang="ru-RU"/>
                      <a:pPr/>
                      <a:t>[ИМЯ КАТЕГОРИИ]</a:t>
                    </a:fld>
                    <a:endParaRPr lang="ru-RU" baseline="0"/>
                  </a:p>
                  <a:p>
                    <a:fld id="{4D77D379-93B9-4F42-A9EB-34DE78EC9F03}" type="VALUE">
                      <a:rPr lang="ru-RU" baseline="0"/>
                      <a:pPr/>
                      <a:t>[ЗНАЧЕНИЕ]</a:t>
                    </a:fld>
                    <a:endParaRPr lang="ru-RU"/>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F3F9-45A3-BD35-6D6412B737F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Лист3!$B$9:$B$12</c:f>
              <c:strCache>
                <c:ptCount val="4"/>
                <c:pt idx="0">
                  <c:v>Позитивно</c:v>
                </c:pt>
                <c:pt idx="1">
                  <c:v>Скоріше позитивно</c:v>
                </c:pt>
                <c:pt idx="2">
                  <c:v>Скоріше негативно</c:v>
                </c:pt>
                <c:pt idx="3">
                  <c:v>Негативно</c:v>
                </c:pt>
              </c:strCache>
            </c:strRef>
          </c:cat>
          <c:val>
            <c:numRef>
              <c:f>Лист3!$C$9:$C$12</c:f>
              <c:numCache>
                <c:formatCode>###0.0</c:formatCode>
                <c:ptCount val="4"/>
                <c:pt idx="0">
                  <c:v>29.4</c:v>
                </c:pt>
                <c:pt idx="1">
                  <c:v>24.7</c:v>
                </c:pt>
                <c:pt idx="2">
                  <c:v>13.8</c:v>
                </c:pt>
                <c:pt idx="3">
                  <c:v>18.7</c:v>
                </c:pt>
              </c:numCache>
            </c:numRef>
          </c:val>
          <c:extLst xmlns:c16r2="http://schemas.microsoft.com/office/drawing/2015/06/chart">
            <c:ext xmlns:c16="http://schemas.microsoft.com/office/drawing/2014/chart" uri="{C3380CC4-5D6E-409C-BE32-E72D297353CC}">
              <c16:uniqueId val="{0000000A-F3F9-45A3-BD35-6D6412B737FD}"/>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3.2899609595035247E-2"/>
          <c:y val="0.81862614182460336"/>
          <c:w val="0.95276596947317749"/>
          <c:h val="0.1574601508823122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Лист1!$AB$169</c:f>
              <c:strCache>
                <c:ptCount val="1"/>
                <c:pt idx="0">
                  <c:v>Позитивно</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Лист1!$AC$168:$AG$168</c:f>
              <c:strCache>
                <c:ptCount val="5"/>
                <c:pt idx="0">
                  <c:v>18-29 років</c:v>
                </c:pt>
                <c:pt idx="1">
                  <c:v>30-39 років</c:v>
                </c:pt>
                <c:pt idx="2">
                  <c:v>40-49 років</c:v>
                </c:pt>
                <c:pt idx="3">
                  <c:v>50-59 років</c:v>
                </c:pt>
                <c:pt idx="4">
                  <c:v>Старше 60 років</c:v>
                </c:pt>
              </c:strCache>
            </c:strRef>
          </c:cat>
          <c:val>
            <c:numRef>
              <c:f>Лист1!$AC$169:$AG$169</c:f>
              <c:numCache>
                <c:formatCode>General</c:formatCode>
                <c:ptCount val="5"/>
                <c:pt idx="0">
                  <c:v>41.6</c:v>
                </c:pt>
                <c:pt idx="1">
                  <c:v>28.3</c:v>
                </c:pt>
                <c:pt idx="2">
                  <c:v>25.1</c:v>
                </c:pt>
                <c:pt idx="3">
                  <c:v>25.3</c:v>
                </c:pt>
                <c:pt idx="4">
                  <c:v>20.9</c:v>
                </c:pt>
              </c:numCache>
            </c:numRef>
          </c:val>
          <c:extLst xmlns:c16r2="http://schemas.microsoft.com/office/drawing/2015/06/chart">
            <c:ext xmlns:c16="http://schemas.microsoft.com/office/drawing/2014/chart" uri="{C3380CC4-5D6E-409C-BE32-E72D297353CC}">
              <c16:uniqueId val="{00000000-878F-4BF0-A838-3C093DDC6365}"/>
            </c:ext>
          </c:extLst>
        </c:ser>
        <c:ser>
          <c:idx val="1"/>
          <c:order val="1"/>
          <c:tx>
            <c:strRef>
              <c:f>Лист1!$AB$170</c:f>
              <c:strCache>
                <c:ptCount val="1"/>
                <c:pt idx="0">
                  <c:v>Скоріше позитивно</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Лист1!$AC$168:$AG$168</c:f>
              <c:strCache>
                <c:ptCount val="5"/>
                <c:pt idx="0">
                  <c:v>18-29 років</c:v>
                </c:pt>
                <c:pt idx="1">
                  <c:v>30-39 років</c:v>
                </c:pt>
                <c:pt idx="2">
                  <c:v>40-49 років</c:v>
                </c:pt>
                <c:pt idx="3">
                  <c:v>50-59 років</c:v>
                </c:pt>
                <c:pt idx="4">
                  <c:v>Старше 60 років</c:v>
                </c:pt>
              </c:strCache>
            </c:strRef>
          </c:cat>
          <c:val>
            <c:numRef>
              <c:f>Лист1!$AC$170:$AG$170</c:f>
              <c:numCache>
                <c:formatCode>General</c:formatCode>
                <c:ptCount val="5"/>
                <c:pt idx="0">
                  <c:v>24.2</c:v>
                </c:pt>
                <c:pt idx="1">
                  <c:v>26.8</c:v>
                </c:pt>
                <c:pt idx="2">
                  <c:v>25.7</c:v>
                </c:pt>
                <c:pt idx="3">
                  <c:v>24.7</c:v>
                </c:pt>
                <c:pt idx="4">
                  <c:v>22.4</c:v>
                </c:pt>
              </c:numCache>
            </c:numRef>
          </c:val>
          <c:extLst xmlns:c16r2="http://schemas.microsoft.com/office/drawing/2015/06/chart">
            <c:ext xmlns:c16="http://schemas.microsoft.com/office/drawing/2014/chart" uri="{C3380CC4-5D6E-409C-BE32-E72D297353CC}">
              <c16:uniqueId val="{00000001-878F-4BF0-A838-3C093DDC6365}"/>
            </c:ext>
          </c:extLst>
        </c:ser>
        <c:ser>
          <c:idx val="2"/>
          <c:order val="2"/>
          <c:tx>
            <c:strRef>
              <c:f>Лист1!$AB$171</c:f>
              <c:strCache>
                <c:ptCount val="1"/>
                <c:pt idx="0">
                  <c:v>Скоріше негативно</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Лист1!$AC$168:$AG$168</c:f>
              <c:strCache>
                <c:ptCount val="5"/>
                <c:pt idx="0">
                  <c:v>18-29 років</c:v>
                </c:pt>
                <c:pt idx="1">
                  <c:v>30-39 років</c:v>
                </c:pt>
                <c:pt idx="2">
                  <c:v>40-49 років</c:v>
                </c:pt>
                <c:pt idx="3">
                  <c:v>50-59 років</c:v>
                </c:pt>
                <c:pt idx="4">
                  <c:v>Старше 60 років</c:v>
                </c:pt>
              </c:strCache>
            </c:strRef>
          </c:cat>
          <c:val>
            <c:numRef>
              <c:f>Лист1!$AC$171:$AG$171</c:f>
              <c:numCache>
                <c:formatCode>General</c:formatCode>
                <c:ptCount val="5"/>
                <c:pt idx="0">
                  <c:v>10.8</c:v>
                </c:pt>
                <c:pt idx="1">
                  <c:v>12.2</c:v>
                </c:pt>
                <c:pt idx="2">
                  <c:v>16.2</c:v>
                </c:pt>
                <c:pt idx="3">
                  <c:v>15.2</c:v>
                </c:pt>
                <c:pt idx="4">
                  <c:v>16.399999999999999</c:v>
                </c:pt>
              </c:numCache>
            </c:numRef>
          </c:val>
          <c:extLst xmlns:c16r2="http://schemas.microsoft.com/office/drawing/2015/06/chart">
            <c:ext xmlns:c16="http://schemas.microsoft.com/office/drawing/2014/chart" uri="{C3380CC4-5D6E-409C-BE32-E72D297353CC}">
              <c16:uniqueId val="{00000002-878F-4BF0-A838-3C093DDC6365}"/>
            </c:ext>
          </c:extLst>
        </c:ser>
        <c:ser>
          <c:idx val="3"/>
          <c:order val="3"/>
          <c:tx>
            <c:strRef>
              <c:f>Лист1!$AB$172</c:f>
              <c:strCache>
                <c:ptCount val="1"/>
                <c:pt idx="0">
                  <c:v>Негативно</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Лист1!$AC$168:$AG$168</c:f>
              <c:strCache>
                <c:ptCount val="5"/>
                <c:pt idx="0">
                  <c:v>18-29 років</c:v>
                </c:pt>
                <c:pt idx="1">
                  <c:v>30-39 років</c:v>
                </c:pt>
                <c:pt idx="2">
                  <c:v>40-49 років</c:v>
                </c:pt>
                <c:pt idx="3">
                  <c:v>50-59 років</c:v>
                </c:pt>
                <c:pt idx="4">
                  <c:v>Старше 60 років</c:v>
                </c:pt>
              </c:strCache>
            </c:strRef>
          </c:cat>
          <c:val>
            <c:numRef>
              <c:f>Лист1!$AC$172:$AG$172</c:f>
              <c:numCache>
                <c:formatCode>General</c:formatCode>
                <c:ptCount val="5"/>
                <c:pt idx="0">
                  <c:v>15.2</c:v>
                </c:pt>
                <c:pt idx="1">
                  <c:v>22</c:v>
                </c:pt>
                <c:pt idx="2">
                  <c:v>21.6</c:v>
                </c:pt>
                <c:pt idx="3">
                  <c:v>16.5</c:v>
                </c:pt>
                <c:pt idx="4">
                  <c:v>19.399999999999999</c:v>
                </c:pt>
              </c:numCache>
            </c:numRef>
          </c:val>
          <c:extLst xmlns:c16r2="http://schemas.microsoft.com/office/drawing/2015/06/chart">
            <c:ext xmlns:c16="http://schemas.microsoft.com/office/drawing/2014/chart" uri="{C3380CC4-5D6E-409C-BE32-E72D297353CC}">
              <c16:uniqueId val="{00000003-878F-4BF0-A838-3C093DDC6365}"/>
            </c:ext>
          </c:extLst>
        </c:ser>
        <c:dLbls>
          <c:dLblPos val="ctr"/>
          <c:showLegendKey val="0"/>
          <c:showVal val="1"/>
          <c:showCatName val="0"/>
          <c:showSerName val="0"/>
          <c:showPercent val="0"/>
          <c:showBubbleSize val="0"/>
        </c:dLbls>
        <c:gapWidth val="150"/>
        <c:overlap val="100"/>
        <c:axId val="118402560"/>
        <c:axId val="100190464"/>
      </c:barChart>
      <c:catAx>
        <c:axId val="118402560"/>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100190464"/>
        <c:crosses val="autoZero"/>
        <c:auto val="1"/>
        <c:lblAlgn val="ctr"/>
        <c:lblOffset val="100"/>
        <c:noMultiLvlLbl val="0"/>
      </c:catAx>
      <c:valAx>
        <c:axId val="100190464"/>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11840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Лист3!$B$16:$B$19</c:f>
              <c:strCache>
                <c:ptCount val="4"/>
                <c:pt idx="0">
                  <c:v>Підтримую</c:v>
                </c:pt>
                <c:pt idx="1">
                  <c:v>Скоріше підтримую</c:v>
                </c:pt>
                <c:pt idx="2">
                  <c:v>Скоріше не підтримую</c:v>
                </c:pt>
                <c:pt idx="3">
                  <c:v>Не підтримую</c:v>
                </c:pt>
              </c:strCache>
            </c:strRef>
          </c:cat>
          <c:val>
            <c:numRef>
              <c:f>Лист3!$C$16:$C$19</c:f>
              <c:numCache>
                <c:formatCode>###0.0</c:formatCode>
                <c:ptCount val="4"/>
                <c:pt idx="0">
                  <c:v>44.965104685942173</c:v>
                </c:pt>
                <c:pt idx="1">
                  <c:v>16.350947158524427</c:v>
                </c:pt>
                <c:pt idx="2">
                  <c:v>8.1754735792622135</c:v>
                </c:pt>
                <c:pt idx="3">
                  <c:v>20.039880358923231</c:v>
                </c:pt>
              </c:numCache>
            </c:numRef>
          </c:val>
          <c:extLst xmlns:c16r2="http://schemas.microsoft.com/office/drawing/2015/06/chart">
            <c:ext xmlns:c16="http://schemas.microsoft.com/office/drawing/2014/chart" uri="{C3380CC4-5D6E-409C-BE32-E72D297353CC}">
              <c16:uniqueId val="{00000000-DF29-4275-A214-D8BD14537BB1}"/>
            </c:ext>
          </c:extLst>
        </c:ser>
        <c:dLbls>
          <c:showLegendKey val="0"/>
          <c:showVal val="1"/>
          <c:showCatName val="0"/>
          <c:showSerName val="0"/>
          <c:showPercent val="0"/>
          <c:showBubbleSize val="0"/>
        </c:dLbls>
        <c:gapWidth val="150"/>
        <c:shape val="box"/>
        <c:axId val="99927040"/>
        <c:axId val="100193920"/>
        <c:axId val="0"/>
      </c:bar3DChart>
      <c:catAx>
        <c:axId val="99927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00193920"/>
        <c:crosses val="autoZero"/>
        <c:auto val="1"/>
        <c:lblAlgn val="ctr"/>
        <c:lblOffset val="100"/>
        <c:noMultiLvlLbl val="0"/>
      </c:catAx>
      <c:valAx>
        <c:axId val="1001939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99927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Лист3!$B$23:$B$27</c:f>
              <c:strCache>
                <c:ptCount val="5"/>
                <c:pt idx="0">
                  <c:v>Так</c:v>
                </c:pt>
                <c:pt idx="1">
                  <c:v>Скоріше так</c:v>
                </c:pt>
                <c:pt idx="2">
                  <c:v>Скоріше ні</c:v>
                </c:pt>
                <c:pt idx="3">
                  <c:v>Ні</c:v>
                </c:pt>
                <c:pt idx="4">
                  <c:v>Важко відповісти</c:v>
                </c:pt>
              </c:strCache>
            </c:strRef>
          </c:cat>
          <c:val>
            <c:numRef>
              <c:f>Лист3!$C$23:$C$27</c:f>
              <c:numCache>
                <c:formatCode>###0.0</c:formatCode>
                <c:ptCount val="5"/>
                <c:pt idx="0">
                  <c:v>60.439560439560438</c:v>
                </c:pt>
                <c:pt idx="1">
                  <c:v>10.08991008991009</c:v>
                </c:pt>
                <c:pt idx="2">
                  <c:v>4.4955044955044956</c:v>
                </c:pt>
                <c:pt idx="3">
                  <c:v>19.780219780219781</c:v>
                </c:pt>
                <c:pt idx="4">
                  <c:v>5.1948051948051948</c:v>
                </c:pt>
              </c:numCache>
            </c:numRef>
          </c:val>
          <c:extLst xmlns:c16r2="http://schemas.microsoft.com/office/drawing/2015/06/chart">
            <c:ext xmlns:c16="http://schemas.microsoft.com/office/drawing/2014/chart" uri="{C3380CC4-5D6E-409C-BE32-E72D297353CC}">
              <c16:uniqueId val="{00000000-85E8-4198-B0AF-86B79D98E681}"/>
            </c:ext>
          </c:extLst>
        </c:ser>
        <c:dLbls>
          <c:showLegendKey val="0"/>
          <c:showVal val="0"/>
          <c:showCatName val="0"/>
          <c:showSerName val="0"/>
          <c:showPercent val="0"/>
          <c:showBubbleSize val="0"/>
        </c:dLbls>
        <c:gapWidth val="150"/>
        <c:shape val="box"/>
        <c:axId val="99929088"/>
        <c:axId val="100191040"/>
        <c:axId val="0"/>
      </c:bar3DChart>
      <c:catAx>
        <c:axId val="9992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00191040"/>
        <c:crosses val="autoZero"/>
        <c:auto val="1"/>
        <c:lblAlgn val="ctr"/>
        <c:lblOffset val="100"/>
        <c:noMultiLvlLbl val="0"/>
      </c:catAx>
      <c:valAx>
        <c:axId val="10019104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9992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Лист1!$H$79</c:f>
              <c:strCache>
                <c:ptCount val="1"/>
                <c:pt idx="0">
                  <c:v>Україна</c:v>
                </c:pt>
              </c:strCache>
            </c:strRef>
          </c:tx>
          <c:spPr>
            <a:solidFill>
              <a:srgbClr val="C00000"/>
            </a:solidFill>
            <a:ln>
              <a:noFill/>
            </a:ln>
            <a:effectLst/>
            <a:sp3d/>
          </c:spPr>
          <c:invertIfNegative val="0"/>
          <c:dLbls>
            <c:dLbl>
              <c:idx val="5"/>
              <c:layout/>
              <c:tx>
                <c:rich>
                  <a:bodyPr/>
                  <a:lstStyle/>
                  <a:p>
                    <a:r>
                      <a:rPr lang="en-US" smtClean="0"/>
                      <a:t>35</a:t>
                    </a:r>
                    <a:r>
                      <a:rPr lang="uk-UA" smtClean="0"/>
                      <a:t>,0</a:t>
                    </a:r>
                    <a:endParaRPr lang="en-US"/>
                  </a:p>
                </c:rich>
              </c:tx>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Лист1!$G$80:$G$86</c:f>
              <c:strCache>
                <c:ptCount val="7"/>
                <c:pt idx="0">
                  <c:v>Дуже хороше</c:v>
                </c:pt>
                <c:pt idx="1">
                  <c:v>Хороше</c:v>
                </c:pt>
                <c:pt idx="2">
                  <c:v>Вище середнього</c:v>
                </c:pt>
                <c:pt idx="3">
                  <c:v>Середнє</c:v>
                </c:pt>
                <c:pt idx="4">
                  <c:v>Нижче середнього</c:v>
                </c:pt>
                <c:pt idx="5">
                  <c:v>Погане</c:v>
                </c:pt>
                <c:pt idx="6">
                  <c:v>Дуже погане</c:v>
                </c:pt>
              </c:strCache>
            </c:strRef>
          </c:cat>
          <c:val>
            <c:numRef>
              <c:f>Лист1!$H$80:$H$86</c:f>
              <c:numCache>
                <c:formatCode>General</c:formatCode>
                <c:ptCount val="7"/>
                <c:pt idx="0">
                  <c:v>1.6</c:v>
                </c:pt>
                <c:pt idx="1">
                  <c:v>1.2</c:v>
                </c:pt>
                <c:pt idx="2">
                  <c:v>2.5</c:v>
                </c:pt>
                <c:pt idx="3">
                  <c:v>14.7</c:v>
                </c:pt>
                <c:pt idx="4">
                  <c:v>21.1</c:v>
                </c:pt>
                <c:pt idx="5">
                  <c:v>35</c:v>
                </c:pt>
                <c:pt idx="6">
                  <c:v>23.9</c:v>
                </c:pt>
              </c:numCache>
            </c:numRef>
          </c:val>
          <c:extLst xmlns:c16r2="http://schemas.microsoft.com/office/drawing/2015/06/chart">
            <c:ext xmlns:c16="http://schemas.microsoft.com/office/drawing/2014/chart" uri="{C3380CC4-5D6E-409C-BE32-E72D297353CC}">
              <c16:uniqueId val="{00000000-6440-45AD-83F9-813EF068BF5A}"/>
            </c:ext>
          </c:extLst>
        </c:ser>
        <c:ser>
          <c:idx val="1"/>
          <c:order val="1"/>
          <c:tx>
            <c:strRef>
              <c:f>Лист1!$I$79</c:f>
              <c:strCache>
                <c:ptCount val="1"/>
                <c:pt idx="0">
                  <c:v>Полтавська область</c:v>
                </c:pt>
              </c:strCache>
            </c:strRef>
          </c:tx>
          <c:spPr>
            <a:solidFill>
              <a:schemeClr val="accent1">
                <a:lumMod val="75000"/>
              </a:schemeClr>
            </a:solidFill>
            <a:ln>
              <a:noFill/>
            </a:ln>
            <a:effectLst/>
            <a:sp3d/>
          </c:spPr>
          <c:invertIfNegative val="0"/>
          <c:dLbls>
            <c:dLbl>
              <c:idx val="4"/>
              <c:layout>
                <c:manualLayout>
                  <c:x val="1.0276202119140137E-2"/>
                  <c:y val="-9.98507938236387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440-45AD-83F9-813EF068BF5A}"/>
                </c:ext>
              </c:extLst>
            </c:dLbl>
            <c:dLbl>
              <c:idx val="5"/>
              <c:layout>
                <c:manualLayout>
                  <c:x val="1.9084375364117397E-2"/>
                  <c:y val="-4.99253969118193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440-45AD-83F9-813EF068BF5A}"/>
                </c:ext>
              </c:extLst>
            </c:dLbl>
            <c:dLbl>
              <c:idx val="6"/>
              <c:layout>
                <c:manualLayout>
                  <c:x val="1.7616346489954304E-2"/>
                  <c:y val="-9.98507938236387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440-45AD-83F9-813EF068BF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strRef>
              <c:f>Лист1!$G$80:$G$86</c:f>
              <c:strCache>
                <c:ptCount val="7"/>
                <c:pt idx="0">
                  <c:v>Дуже хороше</c:v>
                </c:pt>
                <c:pt idx="1">
                  <c:v>Хороше</c:v>
                </c:pt>
                <c:pt idx="2">
                  <c:v>Вище середнього</c:v>
                </c:pt>
                <c:pt idx="3">
                  <c:v>Середнє</c:v>
                </c:pt>
                <c:pt idx="4">
                  <c:v>Нижче середнього</c:v>
                </c:pt>
                <c:pt idx="5">
                  <c:v>Погане</c:v>
                </c:pt>
                <c:pt idx="6">
                  <c:v>Дуже погане</c:v>
                </c:pt>
              </c:strCache>
            </c:strRef>
          </c:cat>
          <c:val>
            <c:numRef>
              <c:f>Лист1!$I$80:$I$86</c:f>
              <c:numCache>
                <c:formatCode>General</c:formatCode>
                <c:ptCount val="7"/>
                <c:pt idx="0">
                  <c:v>1.4</c:v>
                </c:pt>
                <c:pt idx="1">
                  <c:v>3.1</c:v>
                </c:pt>
                <c:pt idx="2">
                  <c:v>4.0999999999999996</c:v>
                </c:pt>
                <c:pt idx="3">
                  <c:v>23.3</c:v>
                </c:pt>
                <c:pt idx="4">
                  <c:v>20.9</c:v>
                </c:pt>
                <c:pt idx="5">
                  <c:v>29.1</c:v>
                </c:pt>
                <c:pt idx="6">
                  <c:v>18.2</c:v>
                </c:pt>
              </c:numCache>
            </c:numRef>
          </c:val>
          <c:extLst xmlns:c16r2="http://schemas.microsoft.com/office/drawing/2015/06/chart">
            <c:ext xmlns:c16="http://schemas.microsoft.com/office/drawing/2014/chart" uri="{C3380CC4-5D6E-409C-BE32-E72D297353CC}">
              <c16:uniqueId val="{00000001-6440-45AD-83F9-813EF068BF5A}"/>
            </c:ext>
          </c:extLst>
        </c:ser>
        <c:dLbls>
          <c:showLegendKey val="0"/>
          <c:showVal val="1"/>
          <c:showCatName val="0"/>
          <c:showSerName val="0"/>
          <c:showPercent val="0"/>
          <c:showBubbleSize val="0"/>
        </c:dLbls>
        <c:gapWidth val="150"/>
        <c:shape val="box"/>
        <c:axId val="100740608"/>
        <c:axId val="66381504"/>
        <c:axId val="0"/>
      </c:bar3DChart>
      <c:catAx>
        <c:axId val="100740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66381504"/>
        <c:crosses val="autoZero"/>
        <c:auto val="1"/>
        <c:lblAlgn val="ctr"/>
        <c:lblOffset val="100"/>
        <c:noMultiLvlLbl val="0"/>
      </c:catAx>
      <c:valAx>
        <c:axId val="66381504"/>
        <c:scaling>
          <c:orientation val="minMax"/>
        </c:scaling>
        <c:delete val="1"/>
        <c:axPos val="l"/>
        <c:numFmt formatCode="General" sourceLinked="1"/>
        <c:majorTickMark val="none"/>
        <c:minorTickMark val="none"/>
        <c:tickLblPos val="nextTo"/>
        <c:crossAx val="100740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legend>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rgbClr val="C0504D"/>
            </a:solidFill>
            <a:ln>
              <a:noFill/>
            </a:ln>
            <a:effectLst>
              <a:outerShdw blurRad="57150" dist="19050" dir="5400000" algn="ctr" rotWithShape="0">
                <a:srgbClr val="000000">
                  <a:alpha val="63000"/>
                </a:srgbClr>
              </a:outerShdw>
            </a:effectLst>
            <a:sp3d/>
          </c:spPr>
          <c:invertIfNegative val="0"/>
          <c:dLbls>
            <c:dLbl>
              <c:idx val="0"/>
              <c:layout>
                <c:manualLayout>
                  <c:x val="2.8468327752495012E-2"/>
                  <c:y val="-9.406639198539526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6F79-404D-9CB4-09070B199465}"/>
                </c:ext>
              </c:extLst>
            </c:dLbl>
            <c:dLbl>
              <c:idx val="1"/>
              <c:layout>
                <c:manualLayout>
                  <c:x val="3.9855658853492966E-2"/>
                  <c:y val="-9.406639198539526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F79-404D-9CB4-09070B199465}"/>
                </c:ext>
              </c:extLst>
            </c:dLbl>
            <c:dLbl>
              <c:idx val="2"/>
              <c:layout>
                <c:manualLayout>
                  <c:x val="4.4125908016367274E-2"/>
                  <c:y val="-7.05497939890473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6F79-404D-9CB4-09070B199465}"/>
                </c:ext>
              </c:extLst>
            </c:dLbl>
            <c:dLbl>
              <c:idx val="3"/>
              <c:layout>
                <c:manualLayout>
                  <c:x val="5.9783488280239529E-2"/>
                  <c:y val="-7.05497939890473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F79-404D-9CB4-09070B199465}"/>
                </c:ext>
              </c:extLst>
            </c:dLbl>
            <c:dLbl>
              <c:idx val="4"/>
              <c:layout>
                <c:manualLayout>
                  <c:x val="6.6900570218363278E-2"/>
                  <c:y val="-4.70331959926967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6F79-404D-9CB4-09070B199465}"/>
                </c:ext>
              </c:extLst>
            </c:dLbl>
            <c:dLbl>
              <c:idx val="5"/>
              <c:layout>
                <c:manualLayout>
                  <c:x val="7.1170819381237538E-2"/>
                  <c:y val="-2.35165979963488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F79-404D-9CB4-09070B199465}"/>
                </c:ext>
              </c:extLst>
            </c:dLbl>
            <c:dLbl>
              <c:idx val="6"/>
              <c:layout>
                <c:manualLayout>
                  <c:x val="6.8323986605988027E-2"/>
                  <c:y val="-2.35165979963488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6F79-404D-9CB4-09070B199465}"/>
                </c:ext>
              </c:extLst>
            </c:dLbl>
            <c:dLbl>
              <c:idx val="7"/>
              <c:layout>
                <c:manualLayout>
                  <c:x val="8.3981566869860191E-2"/>
                  <c:y val="-2.35165979963488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F79-404D-9CB4-09070B199465}"/>
                </c:ext>
              </c:extLst>
            </c:dLbl>
            <c:dLbl>
              <c:idx val="8"/>
              <c:layout>
                <c:manualLayout>
                  <c:x val="9.2522065195608696E-2"/>
                  <c:y val="-2.351659799634881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6F79-404D-9CB4-09070B199465}"/>
                </c:ext>
              </c:extLst>
            </c:dLbl>
            <c:dLbl>
              <c:idx val="9"/>
              <c:layout>
                <c:manualLayout>
                  <c:x val="0.1039093962966067"/>
                  <c:y val="-9.406639198539483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F79-404D-9CB4-09070B199465}"/>
                </c:ext>
              </c:extLst>
            </c:dLbl>
            <c:dLbl>
              <c:idx val="10"/>
              <c:layout>
                <c:manualLayout>
                  <c:x val="0.11956697656047895"/>
                  <c:y val="-9.406639198539569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F79-404D-9CB4-09070B199465}"/>
                </c:ext>
              </c:extLst>
            </c:dLbl>
            <c:dLbl>
              <c:idx val="11"/>
              <c:layout>
                <c:manualLayout>
                  <c:x val="0.1415944671540969"/>
                  <c:y val="-1.162065207446291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F79-404D-9CB4-09070B199465}"/>
                </c:ext>
              </c:extLst>
            </c:dLbl>
            <c:dLbl>
              <c:idx val="12"/>
              <c:layout>
                <c:manualLayout>
                  <c:x val="0.14586476592875752"/>
                  <c:y val="2.145168634089846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F79-404D-9CB4-09070B199465}"/>
                </c:ext>
              </c:extLst>
            </c:dLbl>
            <c:dLbl>
              <c:idx val="13"/>
              <c:layout>
                <c:manualLayout>
                  <c:x val="0.19828216434079096"/>
                  <c:y val="-4.703408955890307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79-404D-9CB4-09070B199465}"/>
                </c:ext>
              </c:extLst>
            </c:dLbl>
            <c:dLbl>
              <c:idx val="14"/>
              <c:layout>
                <c:manualLayout>
                  <c:x val="0.2395611736944768"/>
                  <c:y val="-2.35170447794515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79-404D-9CB4-09070B199465}"/>
                </c:ext>
              </c:extLst>
            </c:dLbl>
            <c:dLbl>
              <c:idx val="15"/>
              <c:layout>
                <c:manualLayout>
                  <c:x val="0.3106054531530234"/>
                  <c:y val="-1.1661455935694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F79-404D-9CB4-09070B19946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Лист1!$E$47:$E$62</c:f>
              <c:strCache>
                <c:ptCount val="16"/>
                <c:pt idx="0">
                  <c:v>Інша проблема</c:v>
                </c:pt>
                <c:pt idx="1">
                  <c:v>Проблеми в сфері освіти</c:v>
                </c:pt>
                <c:pt idx="2">
                  <c:v>Погіршення криміногенної ситуації в місті/селі</c:v>
                </c:pt>
                <c:pt idx="3">
                  <c:v>Проблеми малого та середнього бізнесу</c:v>
                </c:pt>
                <c:pt idx="4">
                  <c:v>Культурне життя міста/села</c:v>
                </c:pt>
                <c:pt idx="5">
                  <c:v>Проблеми молоді</c:v>
                </c:pt>
                <c:pt idx="6">
                  <c:v>Робота громадського транспорту</c:v>
                </c:pt>
                <c:pt idx="7">
                  <c:v>Соціальний захист населення</c:v>
                </c:pt>
                <c:pt idx="8">
                  <c:v>Екологія</c:v>
                </c:pt>
                <c:pt idx="9">
                  <c:v>Низька якість послуг ЖКГ</c:v>
                </c:pt>
                <c:pt idx="10">
                  <c:v>Корупція</c:v>
                </c:pt>
                <c:pt idx="11">
                  <c:v>Благоустрій міста (освітлення, озеленення, ін.)</c:v>
                </c:pt>
                <c:pt idx="12">
                  <c:v>Охорона здоров'я/медицина</c:v>
                </c:pt>
                <c:pt idx="13">
                  <c:v>Зростання тарифів на послуги ЖКГ</c:v>
                </c:pt>
                <c:pt idx="14">
                  <c:v>Безробіття</c:v>
                </c:pt>
                <c:pt idx="15">
                  <c:v>Поганий стан доріг</c:v>
                </c:pt>
              </c:strCache>
            </c:strRef>
          </c:cat>
          <c:val>
            <c:numRef>
              <c:f>Лист1!$F$47:$F$62</c:f>
              <c:numCache>
                <c:formatCode>General</c:formatCode>
                <c:ptCount val="16"/>
                <c:pt idx="0">
                  <c:v>2.2999999999999998</c:v>
                </c:pt>
                <c:pt idx="1">
                  <c:v>4.5999999999999996</c:v>
                </c:pt>
                <c:pt idx="2">
                  <c:v>5.4</c:v>
                </c:pt>
                <c:pt idx="3">
                  <c:v>7.2</c:v>
                </c:pt>
                <c:pt idx="4">
                  <c:v>9.1</c:v>
                </c:pt>
                <c:pt idx="5">
                  <c:v>9.9</c:v>
                </c:pt>
                <c:pt idx="6">
                  <c:v>10</c:v>
                </c:pt>
                <c:pt idx="7">
                  <c:v>12.6</c:v>
                </c:pt>
                <c:pt idx="8">
                  <c:v>14.2</c:v>
                </c:pt>
                <c:pt idx="9">
                  <c:v>17.100000000000001</c:v>
                </c:pt>
                <c:pt idx="10">
                  <c:v>19.100000000000001</c:v>
                </c:pt>
                <c:pt idx="11">
                  <c:v>22.8</c:v>
                </c:pt>
                <c:pt idx="12">
                  <c:v>23.4</c:v>
                </c:pt>
                <c:pt idx="13">
                  <c:v>33.299999999999997</c:v>
                </c:pt>
                <c:pt idx="14">
                  <c:v>42.3</c:v>
                </c:pt>
                <c:pt idx="15">
                  <c:v>53.1</c:v>
                </c:pt>
              </c:numCache>
            </c:numRef>
          </c:val>
          <c:extLst xmlns:c16r2="http://schemas.microsoft.com/office/drawing/2015/06/chart">
            <c:ext xmlns:c16="http://schemas.microsoft.com/office/drawing/2014/chart" uri="{C3380CC4-5D6E-409C-BE32-E72D297353CC}">
              <c16:uniqueId val="{00000001-6F79-404D-9CB4-09070B199465}"/>
            </c:ext>
          </c:extLst>
        </c:ser>
        <c:dLbls>
          <c:showLegendKey val="0"/>
          <c:showVal val="1"/>
          <c:showCatName val="0"/>
          <c:showSerName val="0"/>
          <c:showPercent val="0"/>
          <c:showBubbleSize val="0"/>
        </c:dLbls>
        <c:gapWidth val="150"/>
        <c:shape val="box"/>
        <c:axId val="86187520"/>
        <c:axId val="66384384"/>
        <c:axId val="0"/>
      </c:bar3DChart>
      <c:catAx>
        <c:axId val="861875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ru-RU"/>
          </a:p>
        </c:txPr>
        <c:crossAx val="66384384"/>
        <c:crosses val="autoZero"/>
        <c:auto val="1"/>
        <c:lblAlgn val="ctr"/>
        <c:lblOffset val="100"/>
        <c:noMultiLvlLbl val="0"/>
      </c:catAx>
      <c:valAx>
        <c:axId val="66384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ru-RU"/>
          </a:p>
        </c:txPr>
        <c:crossAx val="861875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6"/>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5C21-4D02-A798-CCE4E5A5545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5C21-4D02-A798-CCE4E5A5545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5C21-4D02-A798-CCE4E5A5545B}"/>
              </c:ext>
            </c:extLst>
          </c:dPt>
          <c:dLbls>
            <c:dLbl>
              <c:idx val="0"/>
              <c:layout>
                <c:manualLayout>
                  <c:x val="-3.2067553424183437E-2"/>
                  <c:y val="-0.19834865850012745"/>
                </c:manualLayout>
              </c:layout>
              <c:tx>
                <c:rich>
                  <a:bodyPr/>
                  <a:lstStyle/>
                  <a:p>
                    <a:r>
                      <a:rPr lang="ru-RU" baseline="0" dirty="0" err="1" smtClean="0"/>
                      <a:t>Підтримую</a:t>
                    </a:r>
                    <a:endParaRPr lang="ru-RU" baseline="0" dirty="0" smtClean="0"/>
                  </a:p>
                  <a:p>
                    <a:r>
                      <a:rPr lang="ru-RU" baseline="0" dirty="0" smtClean="0"/>
                      <a:t>42,8%</a:t>
                    </a:r>
                    <a:endParaRPr lang="ru-RU" baseline="0"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C21-4D02-A798-CCE4E5A5545B}"/>
                </c:ext>
              </c:extLst>
            </c:dLbl>
            <c:dLbl>
              <c:idx val="1"/>
              <c:layout>
                <c:manualLayout>
                  <c:x val="-6.3413951304867378E-2"/>
                  <c:y val="3.3507485266222256E-3"/>
                </c:manualLayout>
              </c:layout>
              <c:tx>
                <c:rich>
                  <a:bodyPr/>
                  <a:lstStyle/>
                  <a:p>
                    <a:r>
                      <a:rPr lang="ru-RU" baseline="0" dirty="0" smtClean="0"/>
                      <a:t>Не </a:t>
                    </a:r>
                    <a:r>
                      <a:rPr lang="ru-RU" baseline="0" dirty="0" err="1" smtClean="0"/>
                      <a:t>підтримую</a:t>
                    </a:r>
                    <a:endParaRPr lang="ru-RU" baseline="0" dirty="0" smtClean="0"/>
                  </a:p>
                  <a:p>
                    <a:r>
                      <a:rPr lang="ru-RU" baseline="0" dirty="0" smtClean="0"/>
                      <a:t>30,2%</a:t>
                    </a:r>
                    <a:endParaRPr lang="ru-RU" baseline="0"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C21-4D02-A798-CCE4E5A5545B}"/>
                </c:ext>
              </c:extLst>
            </c:dLbl>
            <c:dLbl>
              <c:idx val="2"/>
              <c:layout>
                <c:manualLayout>
                  <c:x val="-1.741894458314662E-2"/>
                  <c:y val="-6.333401900077551E-2"/>
                </c:manualLayout>
              </c:layout>
              <c:tx>
                <c:rich>
                  <a:bodyPr/>
                  <a:lstStyle/>
                  <a:p>
                    <a:r>
                      <a:rPr lang="ru-RU" baseline="0" dirty="0" err="1" smtClean="0"/>
                      <a:t>Важко</a:t>
                    </a:r>
                    <a:r>
                      <a:rPr lang="ru-RU" baseline="0" dirty="0" smtClean="0"/>
                      <a:t> </a:t>
                    </a:r>
                    <a:r>
                      <a:rPr lang="ru-RU" baseline="0" dirty="0" err="1" smtClean="0"/>
                      <a:t>відповісти</a:t>
                    </a:r>
                    <a:endParaRPr lang="ru-RU" baseline="0" dirty="0" smtClean="0"/>
                  </a:p>
                  <a:p>
                    <a:r>
                      <a:rPr lang="ru-RU" baseline="0" dirty="0" smtClean="0"/>
                      <a:t>26,9%</a:t>
                    </a:r>
                    <a:endParaRPr lang="ru-RU" baseline="0" dirty="0"/>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C21-4D02-A798-CCE4E5A5545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Лист1!$B$68:$B$70</c:f>
              <c:strCache>
                <c:ptCount val="3"/>
                <c:pt idx="0">
                  <c:v>Підтримую</c:v>
                </c:pt>
                <c:pt idx="1">
                  <c:v>Не підтримую</c:v>
                </c:pt>
                <c:pt idx="2">
                  <c:v>Важко відповісти</c:v>
                </c:pt>
              </c:strCache>
            </c:strRef>
          </c:cat>
          <c:val>
            <c:numRef>
              <c:f>Лист1!$C$68:$C$70</c:f>
              <c:numCache>
                <c:formatCode>General</c:formatCode>
                <c:ptCount val="3"/>
                <c:pt idx="0">
                  <c:v>42.8</c:v>
                </c:pt>
                <c:pt idx="1">
                  <c:v>30.2</c:v>
                </c:pt>
                <c:pt idx="2">
                  <c:v>26.9</c:v>
                </c:pt>
              </c:numCache>
            </c:numRef>
          </c:val>
          <c:extLst xmlns:c16r2="http://schemas.microsoft.com/office/drawing/2015/06/chart">
            <c:ext xmlns:c16="http://schemas.microsoft.com/office/drawing/2014/chart" uri="{C3380CC4-5D6E-409C-BE32-E72D297353CC}">
              <c16:uniqueId val="{00000006-5C21-4D02-A798-CCE4E5A5545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Лист1!$AG$217</c:f>
              <c:strCache>
                <c:ptCount val="1"/>
                <c:pt idx="0">
                  <c:v>Підтримую</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Лист1!$AF$218:$AF$222</c:f>
              <c:strCache>
                <c:ptCount val="5"/>
                <c:pt idx="0">
                  <c:v>18-29 років</c:v>
                </c:pt>
                <c:pt idx="1">
                  <c:v>30-39 років</c:v>
                </c:pt>
                <c:pt idx="2">
                  <c:v>40-49 років</c:v>
                </c:pt>
                <c:pt idx="3">
                  <c:v>50-59 років</c:v>
                </c:pt>
                <c:pt idx="4">
                  <c:v>Старше 60 років</c:v>
                </c:pt>
              </c:strCache>
            </c:strRef>
          </c:cat>
          <c:val>
            <c:numRef>
              <c:f>Лист1!$AG$218:$AG$222</c:f>
              <c:numCache>
                <c:formatCode>###0.0%</c:formatCode>
                <c:ptCount val="5"/>
                <c:pt idx="0">
                  <c:v>0.28504672897196259</c:v>
                </c:pt>
                <c:pt idx="1">
                  <c:v>0.21261682242990657</c:v>
                </c:pt>
                <c:pt idx="2">
                  <c:v>0.17056074766355142</c:v>
                </c:pt>
                <c:pt idx="3">
                  <c:v>0.14953271028037382</c:v>
                </c:pt>
                <c:pt idx="4">
                  <c:v>0.1822429906542056</c:v>
                </c:pt>
              </c:numCache>
            </c:numRef>
          </c:val>
          <c:extLst xmlns:c16r2="http://schemas.microsoft.com/office/drawing/2015/06/chart">
            <c:ext xmlns:c16="http://schemas.microsoft.com/office/drawing/2014/chart" uri="{C3380CC4-5D6E-409C-BE32-E72D297353CC}">
              <c16:uniqueId val="{00000000-6759-4D6D-9C5F-522FE95CCD77}"/>
            </c:ext>
          </c:extLst>
        </c:ser>
        <c:ser>
          <c:idx val="1"/>
          <c:order val="1"/>
          <c:tx>
            <c:strRef>
              <c:f>Лист1!$AH$217</c:f>
              <c:strCache>
                <c:ptCount val="1"/>
                <c:pt idx="0">
                  <c:v>Не підтримую</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Лист1!$AF$218:$AF$222</c:f>
              <c:strCache>
                <c:ptCount val="5"/>
                <c:pt idx="0">
                  <c:v>18-29 років</c:v>
                </c:pt>
                <c:pt idx="1">
                  <c:v>30-39 років</c:v>
                </c:pt>
                <c:pt idx="2">
                  <c:v>40-49 років</c:v>
                </c:pt>
                <c:pt idx="3">
                  <c:v>50-59 років</c:v>
                </c:pt>
                <c:pt idx="4">
                  <c:v>Старше 60 років</c:v>
                </c:pt>
              </c:strCache>
            </c:strRef>
          </c:cat>
          <c:val>
            <c:numRef>
              <c:f>Лист1!$AH$218:$AH$222</c:f>
              <c:numCache>
                <c:formatCode>###0.0%</c:formatCode>
                <c:ptCount val="5"/>
                <c:pt idx="0">
                  <c:v>0.22847682119205298</c:v>
                </c:pt>
                <c:pt idx="1">
                  <c:v>0.19205298013245034</c:v>
                </c:pt>
                <c:pt idx="2">
                  <c:v>0.16225165562913907</c:v>
                </c:pt>
                <c:pt idx="3">
                  <c:v>0.15231788079470199</c:v>
                </c:pt>
                <c:pt idx="4">
                  <c:v>0.26490066225165565</c:v>
                </c:pt>
              </c:numCache>
            </c:numRef>
          </c:val>
          <c:extLst xmlns:c16r2="http://schemas.microsoft.com/office/drawing/2015/06/chart">
            <c:ext xmlns:c16="http://schemas.microsoft.com/office/drawing/2014/chart" uri="{C3380CC4-5D6E-409C-BE32-E72D297353CC}">
              <c16:uniqueId val="{00000001-6759-4D6D-9C5F-522FE95CCD77}"/>
            </c:ext>
          </c:extLst>
        </c:ser>
        <c:ser>
          <c:idx val="2"/>
          <c:order val="2"/>
          <c:tx>
            <c:strRef>
              <c:f>Лист1!$AI$217</c:f>
              <c:strCache>
                <c:ptCount val="1"/>
                <c:pt idx="0">
                  <c:v> Важко відповісти</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Лист1!$AF$218:$AF$222</c:f>
              <c:strCache>
                <c:ptCount val="5"/>
                <c:pt idx="0">
                  <c:v>18-29 років</c:v>
                </c:pt>
                <c:pt idx="1">
                  <c:v>30-39 років</c:v>
                </c:pt>
                <c:pt idx="2">
                  <c:v>40-49 років</c:v>
                </c:pt>
                <c:pt idx="3">
                  <c:v>50-59 років</c:v>
                </c:pt>
                <c:pt idx="4">
                  <c:v>Старше 60 років</c:v>
                </c:pt>
              </c:strCache>
            </c:strRef>
          </c:cat>
          <c:val>
            <c:numRef>
              <c:f>Лист1!$AI$218:$AI$222</c:f>
              <c:numCache>
                <c:formatCode>###0.0%</c:formatCode>
                <c:ptCount val="5"/>
                <c:pt idx="0">
                  <c:v>0.29368029739776952</c:v>
                </c:pt>
                <c:pt idx="1">
                  <c:v>0.19702602230483271</c:v>
                </c:pt>
                <c:pt idx="2">
                  <c:v>0.15985130111524165</c:v>
                </c:pt>
                <c:pt idx="3">
                  <c:v>0.18587360594795538</c:v>
                </c:pt>
                <c:pt idx="4">
                  <c:v>0.16356877323420074</c:v>
                </c:pt>
              </c:numCache>
            </c:numRef>
          </c:val>
          <c:extLst xmlns:c16r2="http://schemas.microsoft.com/office/drawing/2015/06/chart">
            <c:ext xmlns:c16="http://schemas.microsoft.com/office/drawing/2014/chart" uri="{C3380CC4-5D6E-409C-BE32-E72D297353CC}">
              <c16:uniqueId val="{00000002-6759-4D6D-9C5F-522FE95CCD77}"/>
            </c:ext>
          </c:extLst>
        </c:ser>
        <c:dLbls>
          <c:dLblPos val="ctr"/>
          <c:showLegendKey val="0"/>
          <c:showVal val="1"/>
          <c:showCatName val="0"/>
          <c:showSerName val="0"/>
          <c:showPercent val="0"/>
          <c:showBubbleSize val="0"/>
        </c:dLbls>
        <c:gapWidth val="150"/>
        <c:overlap val="100"/>
        <c:axId val="86553600"/>
        <c:axId val="66386688"/>
      </c:barChart>
      <c:catAx>
        <c:axId val="86553600"/>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66386688"/>
        <c:crosses val="autoZero"/>
        <c:auto val="1"/>
        <c:lblAlgn val="ctr"/>
        <c:lblOffset val="100"/>
        <c:noMultiLvlLbl val="0"/>
      </c:catAx>
      <c:valAx>
        <c:axId val="66386688"/>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86553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0358648674737414E-2"/>
                  <c:y val="2.4438557809504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EE8-4459-933B-F9995B0DB8DF}"/>
                </c:ext>
              </c:extLst>
            </c:dLbl>
            <c:dLbl>
              <c:idx val="1"/>
              <c:layout>
                <c:manualLayout>
                  <c:x val="5.6380347538798004E-2"/>
                  <c:y val="-4.887711561901032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EE8-4459-933B-F9995B0DB8DF}"/>
                </c:ext>
              </c:extLst>
            </c:dLbl>
            <c:dLbl>
              <c:idx val="2"/>
              <c:layout>
                <c:manualLayout>
                  <c:x val="0.11854329482516515"/>
                  <c:y val="-2.44385578095047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EE8-4459-933B-F9995B0DB8DF}"/>
                </c:ext>
              </c:extLst>
            </c:dLbl>
            <c:dLbl>
              <c:idx val="3"/>
              <c:layout>
                <c:manualLayout>
                  <c:x val="0.12288024463584192"/>
                  <c:y val="-1.22192789047523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EE8-4459-933B-F9995B0DB8DF}"/>
                </c:ext>
              </c:extLst>
            </c:dLbl>
            <c:dLbl>
              <c:idx val="4"/>
              <c:layout>
                <c:manualLayout>
                  <c:x val="0.18775657920987165"/>
                  <c:y val="-7.3314930983605659E-3"/>
                </c:manualLayout>
              </c:layout>
              <c:tx>
                <c:rich>
                  <a:bodyPr/>
                  <a:lstStyle/>
                  <a:p>
                    <a:r>
                      <a:rPr lang="en-US" dirty="0" smtClean="0"/>
                      <a:t>20</a:t>
                    </a:r>
                    <a:r>
                      <a:rPr lang="uk-UA" dirty="0" smtClean="0"/>
                      <a:t>,0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EE8-4459-933B-F9995B0DB8DF}"/>
                </c:ext>
              </c:extLst>
            </c:dLbl>
            <c:dLbl>
              <c:idx val="5"/>
              <c:layout>
                <c:manualLayout>
                  <c:x val="0.21106489078626964"/>
                  <c:y val="-1.221927890475244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EE8-4459-933B-F9995B0DB8DF}"/>
                </c:ext>
              </c:extLst>
            </c:dLbl>
            <c:dLbl>
              <c:idx val="6"/>
              <c:layout>
                <c:manualLayout>
                  <c:x val="0.23839882020076672"/>
                  <c:y val="-9.6302386460339444E-3"/>
                </c:manualLayout>
              </c:layout>
              <c:tx>
                <c:rich>
                  <a:bodyPr/>
                  <a:lstStyle/>
                  <a:p>
                    <a:r>
                      <a:rPr lang="en-US" dirty="0" smtClean="0"/>
                      <a:t>27</a:t>
                    </a:r>
                    <a:r>
                      <a:rPr lang="uk-UA" dirty="0" smtClean="0"/>
                      <a:t>,0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3EE8-4459-933B-F9995B0DB8DF}"/>
                </c:ext>
              </c:extLst>
            </c:dLbl>
            <c:dLbl>
              <c:idx val="7"/>
              <c:layout>
                <c:manualLayout>
                  <c:x val="0.27451773083666858"/>
                  <c:y val="-4.960331189215043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EE8-4459-933B-F9995B0DB8DF}"/>
                </c:ext>
              </c:extLst>
            </c:dLbl>
            <c:dLbl>
              <c:idx val="8"/>
              <c:layout>
                <c:manualLayout>
                  <c:x val="0.28176830009114356"/>
                  <c:y val="-1.214661242137753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EE8-4459-933B-F9995B0DB8DF}"/>
                </c:ext>
              </c:extLst>
            </c:dLbl>
            <c:dLbl>
              <c:idx val="9"/>
              <c:layout>
                <c:manualLayout>
                  <c:x val="0.32226875536022748"/>
                  <c:y val="-7.222678984525457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EE8-4459-933B-F9995B0DB8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Лист1!$E$76:$E$85</c:f>
              <c:strCache>
                <c:ptCount val="10"/>
                <c:pt idx="0">
                  <c:v>Інше джерело</c:v>
                </c:pt>
                <c:pt idx="1">
                  <c:v>Не цікавлюся регіональними подіями</c:v>
                </c:pt>
                <c:pt idx="2">
                  <c:v>Від колег по роботі</c:v>
                </c:pt>
                <c:pt idx="3">
                  <c:v>По радіо</c:v>
                </c:pt>
                <c:pt idx="4">
                  <c:v>З соціальних мереж</c:v>
                </c:pt>
                <c:pt idx="5">
                  <c:v>Від друзів, родичів</c:v>
                </c:pt>
                <c:pt idx="6">
                  <c:v>З газет</c:v>
                </c:pt>
                <c:pt idx="7">
                  <c:v>З новинних інтернет-сайтів</c:v>
                </c:pt>
                <c:pt idx="8">
                  <c:v>З новин і передач місцевого ТБ</c:v>
                </c:pt>
                <c:pt idx="9">
                  <c:v>З новин і передач на центральному ТБ</c:v>
                </c:pt>
              </c:strCache>
            </c:strRef>
          </c:cat>
          <c:val>
            <c:numRef>
              <c:f>Лист1!$F$76:$F$85</c:f>
              <c:numCache>
                <c:formatCode>General</c:formatCode>
                <c:ptCount val="10"/>
                <c:pt idx="0">
                  <c:v>0.4</c:v>
                </c:pt>
                <c:pt idx="1">
                  <c:v>4.4000000000000004</c:v>
                </c:pt>
                <c:pt idx="2">
                  <c:v>11.6</c:v>
                </c:pt>
                <c:pt idx="3">
                  <c:v>12.2</c:v>
                </c:pt>
                <c:pt idx="4">
                  <c:v>20</c:v>
                </c:pt>
                <c:pt idx="5">
                  <c:v>23.7</c:v>
                </c:pt>
                <c:pt idx="6">
                  <c:v>27</c:v>
                </c:pt>
                <c:pt idx="7">
                  <c:v>30.5</c:v>
                </c:pt>
                <c:pt idx="8">
                  <c:v>31.5</c:v>
                </c:pt>
                <c:pt idx="9">
                  <c:v>36.5</c:v>
                </c:pt>
              </c:numCache>
            </c:numRef>
          </c:val>
          <c:extLst xmlns:c16r2="http://schemas.microsoft.com/office/drawing/2015/06/chart">
            <c:ext xmlns:c16="http://schemas.microsoft.com/office/drawing/2014/chart" uri="{C3380CC4-5D6E-409C-BE32-E72D297353CC}">
              <c16:uniqueId val="{00000000-3EE8-4459-933B-F9995B0DB8DF}"/>
            </c:ext>
          </c:extLst>
        </c:ser>
        <c:dLbls>
          <c:showLegendKey val="0"/>
          <c:showVal val="1"/>
          <c:showCatName val="0"/>
          <c:showSerName val="0"/>
          <c:showPercent val="0"/>
          <c:showBubbleSize val="0"/>
        </c:dLbls>
        <c:gapWidth val="150"/>
        <c:shape val="box"/>
        <c:axId val="85859328"/>
        <c:axId val="117984640"/>
        <c:axId val="0"/>
      </c:bar3DChart>
      <c:catAx>
        <c:axId val="858593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7984640"/>
        <c:crosses val="autoZero"/>
        <c:auto val="1"/>
        <c:lblAlgn val="ctr"/>
        <c:lblOffset val="100"/>
        <c:noMultiLvlLbl val="0"/>
      </c:catAx>
      <c:valAx>
        <c:axId val="117984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8585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Лист1!$B$1</c:f>
              <c:strCache>
                <c:ptCount val="1"/>
                <c:pt idx="0">
                  <c:v>Повністю задоволений</c:v>
                </c:pt>
              </c:strCache>
            </c:strRef>
          </c:tx>
          <c:spPr>
            <a:solidFill>
              <a:srgbClr val="00B050"/>
            </a:solidFill>
          </c:spPr>
          <c:invertIfNegative val="0"/>
          <c:dLbls>
            <c:dLbl>
              <c:idx val="0"/>
              <c:layout>
                <c:manualLayout>
                  <c:x val="-1.2826857621880397E-2"/>
                  <c:y val="2.1269087959736779E-3"/>
                </c:manualLayout>
              </c:layout>
              <c:dLblPos val="ctr"/>
              <c:showLegendKey val="0"/>
              <c:showVal val="1"/>
              <c:showCatName val="0"/>
              <c:showSerName val="0"/>
              <c:showPercent val="0"/>
              <c:showBubbleSize val="0"/>
            </c:dLbl>
            <c:dLbl>
              <c:idx val="1"/>
              <c:layout>
                <c:manualLayout>
                  <c:x val="-1.1223500419145348E-2"/>
                  <c:y val="0"/>
                </c:manualLayout>
              </c:layout>
              <c:dLblPos val="ctr"/>
              <c:showLegendKey val="0"/>
              <c:showVal val="1"/>
              <c:showCatName val="0"/>
              <c:showSerName val="0"/>
              <c:showPercent val="0"/>
              <c:showBubbleSize val="0"/>
            </c:dLbl>
            <c:dLbl>
              <c:idx val="2"/>
              <c:layout>
                <c:manualLayout>
                  <c:x val="-4.8100716082052075E-3"/>
                  <c:y val="-1.9496438738568043E-17"/>
                </c:manualLayout>
              </c:layout>
              <c:dLblPos val="ctr"/>
              <c:showLegendKey val="0"/>
              <c:showVal val="1"/>
              <c:showCatName val="0"/>
              <c:showSerName val="0"/>
              <c:showPercent val="0"/>
              <c:showBubbleSize val="0"/>
            </c:dLbl>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Лист1!$B$2:$B$4</c:f>
              <c:numCache>
                <c:formatCode>General</c:formatCode>
                <c:ptCount val="3"/>
                <c:pt idx="0">
                  <c:v>10.4</c:v>
                </c:pt>
                <c:pt idx="1">
                  <c:v>2.5</c:v>
                </c:pt>
                <c:pt idx="2">
                  <c:v>5.2</c:v>
                </c:pt>
              </c:numCache>
            </c:numRef>
          </c:val>
        </c:ser>
        <c:ser>
          <c:idx val="1"/>
          <c:order val="1"/>
          <c:tx>
            <c:strRef>
              <c:f>Лист1!$C$1</c:f>
              <c:strCache>
                <c:ptCount val="1"/>
                <c:pt idx="0">
                  <c:v>Скоріше задоволений</c:v>
                </c:pt>
              </c:strCache>
            </c:strRef>
          </c:tx>
          <c:spPr>
            <a:solidFill>
              <a:srgbClr val="FFC000"/>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Лист1!$C$2:$C$4</c:f>
              <c:numCache>
                <c:formatCode>General</c:formatCode>
                <c:ptCount val="3"/>
                <c:pt idx="0">
                  <c:v>18.399999999999999</c:v>
                </c:pt>
                <c:pt idx="1">
                  <c:v>6.5</c:v>
                </c:pt>
                <c:pt idx="2">
                  <c:v>14.4</c:v>
                </c:pt>
              </c:numCache>
            </c:numRef>
          </c:val>
        </c:ser>
        <c:ser>
          <c:idx val="2"/>
          <c:order val="2"/>
          <c:tx>
            <c:strRef>
              <c:f>Лист1!$D$1</c:f>
              <c:strCache>
                <c:ptCount val="1"/>
                <c:pt idx="0">
                  <c:v>Скоріше не задоволений</c:v>
                </c:pt>
              </c:strCache>
            </c:strRef>
          </c:tx>
          <c:spPr>
            <a:solidFill>
              <a:srgbClr val="00B0F0"/>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Лист1!$D$2:$D$4</c:f>
              <c:numCache>
                <c:formatCode>General</c:formatCode>
                <c:ptCount val="3"/>
                <c:pt idx="0">
                  <c:v>13.4</c:v>
                </c:pt>
                <c:pt idx="1">
                  <c:v>11.3</c:v>
                </c:pt>
                <c:pt idx="2">
                  <c:v>21.1</c:v>
                </c:pt>
              </c:numCache>
            </c:numRef>
          </c:val>
        </c:ser>
        <c:ser>
          <c:idx val="3"/>
          <c:order val="3"/>
          <c:tx>
            <c:strRef>
              <c:f>Лист1!$E$1</c:f>
              <c:strCache>
                <c:ptCount val="1"/>
                <c:pt idx="0">
                  <c:v>Повністю не задоволений</c:v>
                </c:pt>
              </c:strCache>
            </c:strRef>
          </c:tx>
          <c:spPr>
            <a:solidFill>
              <a:schemeClr val="accent2">
                <a:lumMod val="60000"/>
                <a:lumOff val="40000"/>
              </a:schemeClr>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Лист1!$E$2:$E$4</c:f>
              <c:numCache>
                <c:formatCode>General</c:formatCode>
                <c:ptCount val="3"/>
                <c:pt idx="0">
                  <c:v>34.799999999999997</c:v>
                </c:pt>
                <c:pt idx="1">
                  <c:v>24.5</c:v>
                </c:pt>
                <c:pt idx="2">
                  <c:v>12.9</c:v>
                </c:pt>
              </c:numCache>
            </c:numRef>
          </c:val>
        </c:ser>
        <c:ser>
          <c:idx val="4"/>
          <c:order val="4"/>
          <c:tx>
            <c:strRef>
              <c:f>Лист1!$F$1</c:f>
              <c:strCache>
                <c:ptCount val="1"/>
                <c:pt idx="0">
                  <c:v>Важко відповісти</c:v>
                </c:pt>
              </c:strCache>
            </c:strRef>
          </c:tx>
          <c:spPr>
            <a:solidFill>
              <a:schemeClr val="accent4">
                <a:lumMod val="60000"/>
                <a:lumOff val="40000"/>
              </a:schemeClr>
            </a:solidFill>
          </c:spPr>
          <c:invertIfNegative val="0"/>
          <c:dLbls>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Лист1!$F$2:$F$4</c:f>
              <c:numCache>
                <c:formatCode>General</c:formatCode>
                <c:ptCount val="3"/>
                <c:pt idx="0">
                  <c:v>14.7</c:v>
                </c:pt>
                <c:pt idx="1">
                  <c:v>19.2</c:v>
                </c:pt>
                <c:pt idx="2">
                  <c:v>21.1</c:v>
                </c:pt>
              </c:numCache>
            </c:numRef>
          </c:val>
        </c:ser>
        <c:ser>
          <c:idx val="5"/>
          <c:order val="5"/>
          <c:tx>
            <c:strRef>
              <c:f>Лист1!$G$1</c:f>
              <c:strCache>
                <c:ptCount val="1"/>
                <c:pt idx="0">
                  <c:v>Не знаю таку людину</c:v>
                </c:pt>
              </c:strCache>
            </c:strRef>
          </c:tx>
          <c:spPr>
            <a:solidFill>
              <a:schemeClr val="accent6">
                <a:lumMod val="75000"/>
              </a:schemeClr>
            </a:solidFill>
          </c:spPr>
          <c:invertIfNegative val="0"/>
          <c:dLbls>
            <c:dLbl>
              <c:idx val="1"/>
              <c:layout>
                <c:manualLayout>
                  <c:x val="4.8100716082050314E-3"/>
                  <c:y val="0"/>
                </c:manualLayout>
              </c:layout>
              <c:dLblPos val="ctr"/>
              <c:showLegendKey val="0"/>
              <c:showVal val="1"/>
              <c:showCatName val="0"/>
              <c:showSerName val="0"/>
              <c:showPercent val="0"/>
              <c:showBubbleSize val="0"/>
            </c:dLbl>
            <c:dLbl>
              <c:idx val="2"/>
              <c:layout>
                <c:manualLayout>
                  <c:x val="-3.2067144054700992E-3"/>
                  <c:y val="-1.9496438738568043E-17"/>
                </c:manualLayout>
              </c:layout>
              <c:dLblPos val="ctr"/>
              <c:showLegendKey val="0"/>
              <c:showVal val="1"/>
              <c:showCatName val="0"/>
              <c:showSerName val="0"/>
              <c:showPercent val="0"/>
              <c:showBubbleSize val="0"/>
            </c:dLbl>
            <c:txPr>
              <a:bodyPr/>
              <a:lstStyle/>
              <a:p>
                <a:pPr>
                  <a:defRPr sz="1400"/>
                </a:pPr>
                <a:endParaRPr lang="ru-RU"/>
              </a:p>
            </c:txPr>
            <c:dLblPos val="ctr"/>
            <c:showLegendKey val="0"/>
            <c:showVal val="1"/>
            <c:showCatName val="0"/>
            <c:showSerName val="0"/>
            <c:showPercent val="0"/>
            <c:showBubbleSize val="0"/>
            <c:showLeaderLines val="0"/>
          </c:dLbls>
          <c:cat>
            <c:strRef>
              <c:f>Лист1!$A$2:$A$4</c:f>
              <c:strCache>
                <c:ptCount val="3"/>
                <c:pt idx="0">
                  <c:v>Полтавського міського голови Олександра Мамая</c:v>
                </c:pt>
                <c:pt idx="1">
                  <c:v>Голови Полтавської обласної ради Олександра Біленького</c:v>
                </c:pt>
                <c:pt idx="2">
                  <c:v>Голови Полтавської облдержадміністрації Валерія Головка</c:v>
                </c:pt>
              </c:strCache>
            </c:strRef>
          </c:cat>
          <c:val>
            <c:numRef>
              <c:f>Лист1!$G$2:$G$4</c:f>
              <c:numCache>
                <c:formatCode>General</c:formatCode>
                <c:ptCount val="3"/>
                <c:pt idx="0">
                  <c:v>8.4</c:v>
                </c:pt>
                <c:pt idx="1">
                  <c:v>36.1</c:v>
                </c:pt>
                <c:pt idx="2">
                  <c:v>25.3</c:v>
                </c:pt>
              </c:numCache>
            </c:numRef>
          </c:val>
        </c:ser>
        <c:dLbls>
          <c:dLblPos val="ctr"/>
          <c:showLegendKey val="0"/>
          <c:showVal val="1"/>
          <c:showCatName val="0"/>
          <c:showSerName val="0"/>
          <c:showPercent val="0"/>
          <c:showBubbleSize val="0"/>
        </c:dLbls>
        <c:gapWidth val="150"/>
        <c:overlap val="100"/>
        <c:axId val="87534080"/>
        <c:axId val="67918592"/>
      </c:barChart>
      <c:catAx>
        <c:axId val="87534080"/>
        <c:scaling>
          <c:orientation val="minMax"/>
        </c:scaling>
        <c:delete val="0"/>
        <c:axPos val="l"/>
        <c:majorTickMark val="none"/>
        <c:minorTickMark val="none"/>
        <c:tickLblPos val="nextTo"/>
        <c:spPr>
          <a:ln>
            <a:solidFill>
              <a:schemeClr val="bg1"/>
            </a:solidFill>
          </a:ln>
        </c:spPr>
        <c:txPr>
          <a:bodyPr/>
          <a:lstStyle/>
          <a:p>
            <a:pPr>
              <a:defRPr sz="1600"/>
            </a:pPr>
            <a:endParaRPr lang="ru-RU"/>
          </a:p>
        </c:txPr>
        <c:crossAx val="67918592"/>
        <c:crosses val="autoZero"/>
        <c:auto val="1"/>
        <c:lblAlgn val="ctr"/>
        <c:lblOffset val="100"/>
        <c:noMultiLvlLbl val="0"/>
      </c:catAx>
      <c:valAx>
        <c:axId val="67918592"/>
        <c:scaling>
          <c:orientation val="minMax"/>
        </c:scaling>
        <c:delete val="1"/>
        <c:axPos val="b"/>
        <c:numFmt formatCode="0%" sourceLinked="1"/>
        <c:majorTickMark val="out"/>
        <c:minorTickMark val="none"/>
        <c:tickLblPos val="nextTo"/>
        <c:crossAx val="87534080"/>
        <c:crosses val="autoZero"/>
        <c:crossBetween val="between"/>
      </c:valAx>
      <c:spPr>
        <a:noFill/>
        <a:ln w="25400">
          <a:noFill/>
        </a:ln>
      </c:spPr>
    </c:plotArea>
    <c:legend>
      <c:legendPos val="b"/>
      <c:layout>
        <c:manualLayout>
          <c:xMode val="edge"/>
          <c:yMode val="edge"/>
          <c:x val="2.1348638030117866E-4"/>
          <c:y val="0.83667953027805397"/>
          <c:w val="0.94345552514367081"/>
          <c:h val="7.3169475121995148E-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effectLst/>
        <a:sp3d/>
      </c:spPr>
    </c:floor>
    <c:sideWall>
      <c:thickness val="0"/>
      <c:spPr>
        <a:noFill/>
        <a:ln>
          <a:solidFill>
            <a:schemeClr val="bg1"/>
          </a:solidFill>
        </a:ln>
        <a:effectLst/>
        <a:sp3d/>
      </c:spPr>
    </c:sideWall>
    <c:backWall>
      <c:thickness val="0"/>
      <c:spPr>
        <a:noFill/>
        <a:ln>
          <a:solidFill>
            <a:schemeClr val="bg1"/>
          </a:solidFill>
        </a:ln>
        <a:effectLst/>
        <a:sp3d/>
      </c:spPr>
    </c:backWall>
    <c:plotArea>
      <c:layout/>
      <c:bar3DChart>
        <c:barDir val="bar"/>
        <c:grouping val="stacked"/>
        <c:varyColors val="0"/>
        <c:ser>
          <c:idx val="0"/>
          <c:order val="0"/>
          <c:spPr>
            <a:solidFill>
              <a:schemeClr val="accent1"/>
            </a:solidFill>
            <a:ln>
              <a:noFill/>
            </a:ln>
            <a:effectLst/>
            <a:sp3d/>
          </c:spPr>
          <c:invertIfNegative val="0"/>
          <c:dLbls>
            <c:dLbl>
              <c:idx val="1"/>
              <c:layout>
                <c:manualLayout>
                  <c:x val="6.2015503875968991E-2"/>
                  <c:y val="-1.8492831334020431E-2"/>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Лист1!$E$89:$E$95</c:f>
              <c:strCache>
                <c:ptCount val="7"/>
                <c:pt idx="0">
                  <c:v>Переваг немає</c:v>
                </c:pt>
                <c:pt idx="1">
                  <c:v>Інший</c:v>
                </c:pt>
                <c:pt idx="2">
                  <c:v>«Громадське Полтава»</c:v>
                </c:pt>
                <c:pt idx="3">
                  <c:v>ІРТ-Полтава</c:v>
                </c:pt>
                <c:pt idx="4">
                  <c:v>Телеканал «Місто»</c:v>
                </c:pt>
                <c:pt idx="5">
                  <c:v>Телеканал «Візит» (Кременчук)</c:v>
                </c:pt>
                <c:pt idx="6">
                  <c:v>«Лтава»</c:v>
                </c:pt>
              </c:strCache>
            </c:strRef>
          </c:cat>
          <c:val>
            <c:numRef>
              <c:f>Лист1!$F$89:$F$95</c:f>
              <c:numCache>
                <c:formatCode>General</c:formatCode>
                <c:ptCount val="7"/>
                <c:pt idx="0">
                  <c:v>10.3</c:v>
                </c:pt>
                <c:pt idx="1">
                  <c:v>1.5</c:v>
                </c:pt>
                <c:pt idx="2">
                  <c:v>4.9000000000000004</c:v>
                </c:pt>
                <c:pt idx="3">
                  <c:v>8.4</c:v>
                </c:pt>
                <c:pt idx="4">
                  <c:v>8.6</c:v>
                </c:pt>
                <c:pt idx="5">
                  <c:v>17.600000000000001</c:v>
                </c:pt>
                <c:pt idx="6">
                  <c:v>31.1</c:v>
                </c:pt>
              </c:numCache>
            </c:numRef>
          </c:val>
          <c:extLst xmlns:c16r2="http://schemas.microsoft.com/office/drawing/2015/06/chart">
            <c:ext xmlns:c16="http://schemas.microsoft.com/office/drawing/2014/chart" uri="{C3380CC4-5D6E-409C-BE32-E72D297353CC}">
              <c16:uniqueId val="{00000000-7C45-4ECD-95B6-B1E5224AE897}"/>
            </c:ext>
          </c:extLst>
        </c:ser>
        <c:dLbls>
          <c:showLegendKey val="0"/>
          <c:showVal val="1"/>
          <c:showCatName val="0"/>
          <c:showSerName val="0"/>
          <c:showPercent val="0"/>
          <c:showBubbleSize val="0"/>
        </c:dLbls>
        <c:gapWidth val="150"/>
        <c:shape val="box"/>
        <c:axId val="86252544"/>
        <c:axId val="117987520"/>
        <c:axId val="0"/>
      </c:bar3DChart>
      <c:catAx>
        <c:axId val="86252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7987520"/>
        <c:crosses val="autoZero"/>
        <c:auto val="1"/>
        <c:lblAlgn val="ctr"/>
        <c:lblOffset val="100"/>
        <c:noMultiLvlLbl val="0"/>
      </c:catAx>
      <c:valAx>
        <c:axId val="117987520"/>
        <c:scaling>
          <c:orientation val="minMax"/>
        </c:scaling>
        <c:delete val="1"/>
        <c:axPos val="b"/>
        <c:numFmt formatCode="General" sourceLinked="1"/>
        <c:majorTickMark val="none"/>
        <c:minorTickMark val="none"/>
        <c:tickLblPos val="nextTo"/>
        <c:crossAx val="86252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34342627461422398"/>
          <c:y val="2.8019108987890236E-3"/>
          <c:w val="0.59189318726463536"/>
          <c:h val="0.8957835648148148"/>
        </c:manualLayout>
      </c:layout>
      <c:bar3DChart>
        <c:barDir val="bar"/>
        <c:grouping val="stacked"/>
        <c:varyColors val="0"/>
        <c:ser>
          <c:idx val="0"/>
          <c:order val="0"/>
          <c:invertIfNegative val="0"/>
          <c:dLbls>
            <c:dLbl>
              <c:idx val="1"/>
              <c:layout/>
              <c:tx>
                <c:rich>
                  <a:bodyPr/>
                  <a:lstStyle/>
                  <a:p>
                    <a:r>
                      <a:rPr lang="en-US" smtClean="0"/>
                      <a:t>13</a:t>
                    </a:r>
                    <a:r>
                      <a:rPr lang="uk-UA" smtClean="0"/>
                      <a:t>,0</a:t>
                    </a:r>
                    <a:endParaRPr lang="en-US"/>
                  </a:p>
                </c:rich>
              </c:tx>
              <c:showLegendKey val="0"/>
              <c:showVal val="1"/>
              <c:showCatName val="0"/>
              <c:showSerName val="0"/>
              <c:showPercent val="0"/>
              <c:showBubbleSize val="0"/>
            </c:dLbl>
            <c:dLbl>
              <c:idx val="2"/>
              <c:layout>
                <c:manualLayout>
                  <c:x val="4.5088566827697261E-2"/>
                  <c:y val="0"/>
                </c:manualLayout>
              </c:layout>
              <c:showLegendKey val="0"/>
              <c:showVal val="1"/>
              <c:showCatName val="0"/>
              <c:showSerName val="0"/>
              <c:showPercent val="0"/>
              <c:showBubbleSize val="0"/>
            </c:dLbl>
            <c:dLbl>
              <c:idx val="3"/>
              <c:layout>
                <c:manualLayout>
                  <c:x val="5.3676865271068172E-2"/>
                  <c:y val="6.6477215327028641E-3"/>
                </c:manualLayout>
              </c:layout>
              <c:showLegendKey val="0"/>
              <c:showVal val="1"/>
              <c:showCatName val="0"/>
              <c:showSerName val="0"/>
              <c:showPercent val="0"/>
              <c:showBubbleSize val="0"/>
            </c:dLbl>
            <c:dLbl>
              <c:idx val="7"/>
              <c:layout/>
              <c:tx>
                <c:rich>
                  <a:bodyPr/>
                  <a:lstStyle/>
                  <a:p>
                    <a:r>
                      <a:rPr lang="en-US" smtClean="0"/>
                      <a:t>5</a:t>
                    </a:r>
                    <a:r>
                      <a:rPr lang="uk-UA" smtClean="0"/>
                      <a:t>,0</a:t>
                    </a:r>
                    <a:endParaRPr lang="en-US"/>
                  </a:p>
                </c:rich>
              </c:tx>
              <c:showLegendKey val="0"/>
              <c:showVal val="1"/>
              <c:showCatName val="0"/>
              <c:showSerName val="0"/>
              <c:showPercent val="0"/>
              <c:showBubbleSize val="0"/>
            </c:dLbl>
            <c:spPr>
              <a:noFill/>
              <a:ln>
                <a:noFill/>
              </a:ln>
              <a:effectLst/>
            </c:spPr>
            <c:txPr>
              <a:bodyPr rot="0" vert="horz"/>
              <a:lstStyle/>
              <a:p>
                <a:pPr>
                  <a:defRPr sz="12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Лист1!$E$100:$E$110</c:f>
              <c:strCache>
                <c:ptCount val="11"/>
                <c:pt idx="0">
                  <c:v>Переваг немає</c:v>
                </c:pt>
                <c:pt idx="1">
                  <c:v>Інша</c:v>
                </c:pt>
                <c:pt idx="2">
                  <c:v>Полтавці-інфо</c:v>
                </c:pt>
                <c:pt idx="3">
                  <c:v>Перша полтавська</c:v>
                </c:pt>
                <c:pt idx="4">
                  <c:v>Село Полтавське</c:v>
                </c:pt>
                <c:pt idx="5">
                  <c:v>Полтавська думка - 2000</c:v>
                </c:pt>
                <c:pt idx="6">
                  <c:v>Полтавський вісник</c:v>
                </c:pt>
                <c:pt idx="7">
                  <c:v>Зоря Полтавщини</c:v>
                </c:pt>
                <c:pt idx="8">
                  <c:v>Вісті</c:v>
                </c:pt>
                <c:pt idx="9">
                  <c:v>Коло</c:v>
                </c:pt>
                <c:pt idx="10">
                  <c:v>Вечірня Полтава</c:v>
                </c:pt>
              </c:strCache>
            </c:strRef>
          </c:cat>
          <c:val>
            <c:numRef>
              <c:f>Лист1!$F$100:$F$110</c:f>
              <c:numCache>
                <c:formatCode>General</c:formatCode>
                <c:ptCount val="11"/>
                <c:pt idx="0">
                  <c:v>11.5</c:v>
                </c:pt>
                <c:pt idx="1">
                  <c:v>13</c:v>
                </c:pt>
                <c:pt idx="2">
                  <c:v>0.4</c:v>
                </c:pt>
                <c:pt idx="3">
                  <c:v>0.6</c:v>
                </c:pt>
                <c:pt idx="4">
                  <c:v>1.9</c:v>
                </c:pt>
                <c:pt idx="5">
                  <c:v>2.2999999999999998</c:v>
                </c:pt>
                <c:pt idx="6">
                  <c:v>4.8</c:v>
                </c:pt>
                <c:pt idx="7">
                  <c:v>5</c:v>
                </c:pt>
                <c:pt idx="8">
                  <c:v>5.7</c:v>
                </c:pt>
                <c:pt idx="9">
                  <c:v>7.5</c:v>
                </c:pt>
                <c:pt idx="10">
                  <c:v>7.8</c:v>
                </c:pt>
              </c:numCache>
            </c:numRef>
          </c:val>
          <c:extLst xmlns:c16r2="http://schemas.microsoft.com/office/drawing/2015/06/chart">
            <c:ext xmlns:c16="http://schemas.microsoft.com/office/drawing/2014/chart" uri="{C3380CC4-5D6E-409C-BE32-E72D297353CC}">
              <c16:uniqueId val="{00000000-97BB-434E-9722-BB65804FC416}"/>
            </c:ext>
          </c:extLst>
        </c:ser>
        <c:dLbls>
          <c:showLegendKey val="0"/>
          <c:showVal val="1"/>
          <c:showCatName val="0"/>
          <c:showSerName val="0"/>
          <c:showPercent val="0"/>
          <c:showBubbleSize val="0"/>
        </c:dLbls>
        <c:gapWidth val="150"/>
        <c:shape val="box"/>
        <c:axId val="86336512"/>
        <c:axId val="86786048"/>
        <c:axId val="0"/>
      </c:bar3DChart>
      <c:catAx>
        <c:axId val="86336512"/>
        <c:scaling>
          <c:orientation val="minMax"/>
        </c:scaling>
        <c:delete val="0"/>
        <c:axPos val="l"/>
        <c:numFmt formatCode="General" sourceLinked="1"/>
        <c:majorTickMark val="none"/>
        <c:minorTickMark val="none"/>
        <c:tickLblPos val="nextTo"/>
        <c:txPr>
          <a:bodyPr rot="-60000000" vert="horz"/>
          <a:lstStyle/>
          <a:p>
            <a:pPr>
              <a:defRPr sz="1200" b="1"/>
            </a:pPr>
            <a:endParaRPr lang="ru-RU"/>
          </a:p>
        </c:txPr>
        <c:crossAx val="86786048"/>
        <c:crosses val="autoZero"/>
        <c:auto val="1"/>
        <c:lblAlgn val="ctr"/>
        <c:lblOffset val="100"/>
        <c:noMultiLvlLbl val="0"/>
      </c:catAx>
      <c:valAx>
        <c:axId val="86786048"/>
        <c:scaling>
          <c:orientation val="minMax"/>
        </c:scaling>
        <c:delete val="1"/>
        <c:axPos val="b"/>
        <c:numFmt formatCode="General" sourceLinked="1"/>
        <c:majorTickMark val="none"/>
        <c:minorTickMark val="none"/>
        <c:tickLblPos val="nextTo"/>
        <c:crossAx val="86336512"/>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26299694189602446"/>
                  <c:y val="-6.394884092725819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30F-4496-88C2-E65E9CCAFA6C}"/>
                </c:ext>
              </c:extLst>
            </c:dLbl>
            <c:dLbl>
              <c:idx val="1"/>
              <c:layout>
                <c:manualLayout>
                  <c:x val="3.8735983690112129E-2"/>
                  <c:y val="-1.172381873544287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30F-4496-88C2-E65E9CCAFA6C}"/>
                </c:ext>
              </c:extLst>
            </c:dLbl>
            <c:dLbl>
              <c:idx val="2"/>
              <c:layout>
                <c:manualLayout>
                  <c:x val="3.46585117227319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30F-4496-88C2-E65E9CCAFA6C}"/>
                </c:ext>
              </c:extLst>
            </c:dLbl>
            <c:dLbl>
              <c:idx val="3"/>
              <c:layout>
                <c:manualLayout>
                  <c:x val="6.3200815494393395E-2"/>
                  <c:y val="-9.59232613908878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30F-4496-88C2-E65E9CCAFA6C}"/>
                </c:ext>
              </c:extLst>
            </c:dLbl>
            <c:dLbl>
              <c:idx val="4"/>
              <c:layout>
                <c:manualLayout>
                  <c:x val="7.5433231396534142E-2"/>
                  <c:y val="-5.861909367721435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30F-4496-88C2-E65E9CCAFA6C}"/>
                </c:ext>
              </c:extLst>
            </c:dLbl>
            <c:dLbl>
              <c:idx val="5"/>
              <c:layout>
                <c:manualLayout>
                  <c:x val="0.1488277268093782"/>
                  <c:y val="-6.394884092725819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30F-4496-88C2-E65E9CCAFA6C}"/>
                </c:ext>
              </c:extLst>
            </c:dLbl>
            <c:dLbl>
              <c:idx val="6"/>
              <c:layout>
                <c:manualLayout>
                  <c:x val="0.2650356778797146"/>
                  <c:y val="-9.592326139088728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30F-4496-88C2-E65E9CCAFA6C}"/>
                </c:ext>
              </c:extLst>
            </c:dLbl>
            <c:dLbl>
              <c:idx val="7"/>
              <c:layout>
                <c:manualLayout>
                  <c:x val="0.2650356778797146"/>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30F-4496-88C2-E65E9CCAFA6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Лист1!$E$119:$E$126</c:f>
              <c:strCache>
                <c:ptCount val="8"/>
                <c:pt idx="0">
                  <c:v>Не користуюся соціальними мережами</c:v>
                </c:pt>
                <c:pt idx="1">
                  <c:v>Інша</c:v>
                </c:pt>
                <c:pt idx="2">
                  <c:v>Мій світ</c:v>
                </c:pt>
                <c:pt idx="3">
                  <c:v>Google+</c:v>
                </c:pt>
                <c:pt idx="4">
                  <c:v>Twitter</c:v>
                </c:pt>
                <c:pt idx="5">
                  <c:v>Однокласники</c:v>
                </c:pt>
                <c:pt idx="6">
                  <c:v>Вконтакте</c:v>
                </c:pt>
                <c:pt idx="7">
                  <c:v>Facebook</c:v>
                </c:pt>
              </c:strCache>
            </c:strRef>
          </c:cat>
          <c:val>
            <c:numRef>
              <c:f>Лист1!$F$119:$F$126</c:f>
              <c:numCache>
                <c:formatCode>General</c:formatCode>
                <c:ptCount val="8"/>
                <c:pt idx="0">
                  <c:v>37.700000000000003</c:v>
                </c:pt>
                <c:pt idx="1">
                  <c:v>1.7</c:v>
                </c:pt>
                <c:pt idx="2">
                  <c:v>1.3</c:v>
                </c:pt>
                <c:pt idx="3">
                  <c:v>5.4</c:v>
                </c:pt>
                <c:pt idx="4">
                  <c:v>6.8</c:v>
                </c:pt>
                <c:pt idx="5">
                  <c:v>19.2</c:v>
                </c:pt>
                <c:pt idx="6">
                  <c:v>36.9</c:v>
                </c:pt>
                <c:pt idx="7">
                  <c:v>37.5</c:v>
                </c:pt>
              </c:numCache>
            </c:numRef>
          </c:val>
          <c:extLst xmlns:c16r2="http://schemas.microsoft.com/office/drawing/2015/06/chart">
            <c:ext xmlns:c16="http://schemas.microsoft.com/office/drawing/2014/chart" uri="{C3380CC4-5D6E-409C-BE32-E72D297353CC}">
              <c16:uniqueId val="{00000000-F30F-4496-88C2-E65E9CCAFA6C}"/>
            </c:ext>
          </c:extLst>
        </c:ser>
        <c:dLbls>
          <c:showLegendKey val="0"/>
          <c:showVal val="1"/>
          <c:showCatName val="0"/>
          <c:showSerName val="0"/>
          <c:showPercent val="0"/>
          <c:showBubbleSize val="0"/>
        </c:dLbls>
        <c:gapWidth val="150"/>
        <c:shape val="box"/>
        <c:axId val="86439936"/>
        <c:axId val="86790080"/>
        <c:axId val="0"/>
      </c:bar3DChart>
      <c:catAx>
        <c:axId val="864399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86790080"/>
        <c:crosses val="autoZero"/>
        <c:auto val="1"/>
        <c:lblAlgn val="ctr"/>
        <c:lblOffset val="100"/>
        <c:noMultiLvlLbl val="0"/>
      </c:catAx>
      <c:valAx>
        <c:axId val="86790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8643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Лист1!$Q$160</c:f>
              <c:strCache>
                <c:ptCount val="1"/>
                <c:pt idx="0">
                  <c:v>Вконтакте</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Лист1!$R$159:$V$159</c:f>
              <c:strCache>
                <c:ptCount val="5"/>
                <c:pt idx="0">
                  <c:v>18-29 років</c:v>
                </c:pt>
                <c:pt idx="1">
                  <c:v>30-39 років</c:v>
                </c:pt>
                <c:pt idx="2">
                  <c:v>40-49 років</c:v>
                </c:pt>
                <c:pt idx="3">
                  <c:v>50-59 років</c:v>
                </c:pt>
                <c:pt idx="4">
                  <c:v>Старше 60 років</c:v>
                </c:pt>
              </c:strCache>
            </c:strRef>
          </c:cat>
          <c:val>
            <c:numRef>
              <c:f>Лист1!$R$160:$V$160</c:f>
              <c:numCache>
                <c:formatCode>###0.0%</c:formatCode>
                <c:ptCount val="5"/>
                <c:pt idx="0">
                  <c:v>0.39708939708939711</c:v>
                </c:pt>
                <c:pt idx="1">
                  <c:v>0.33333333333333337</c:v>
                </c:pt>
                <c:pt idx="2">
                  <c:v>0.26455026455026454</c:v>
                </c:pt>
                <c:pt idx="3">
                  <c:v>0.2696629213483146</c:v>
                </c:pt>
                <c:pt idx="4">
                  <c:v>0.22222222222222221</c:v>
                </c:pt>
              </c:numCache>
            </c:numRef>
          </c:val>
          <c:extLst xmlns:c16r2="http://schemas.microsoft.com/office/drawing/2015/06/chart">
            <c:ext xmlns:c16="http://schemas.microsoft.com/office/drawing/2014/chart" uri="{C3380CC4-5D6E-409C-BE32-E72D297353CC}">
              <c16:uniqueId val="{00000000-39F0-4CEC-9655-22CA784B5D77}"/>
            </c:ext>
          </c:extLst>
        </c:ser>
        <c:ser>
          <c:idx val="1"/>
          <c:order val="1"/>
          <c:tx>
            <c:strRef>
              <c:f>Лист1!$Q$161</c:f>
              <c:strCache>
                <c:ptCount val="1"/>
                <c:pt idx="0">
                  <c:v>Facebook</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Лист1!$R$159:$V$159</c:f>
              <c:strCache>
                <c:ptCount val="5"/>
                <c:pt idx="0">
                  <c:v>18-29 років</c:v>
                </c:pt>
                <c:pt idx="1">
                  <c:v>30-39 років</c:v>
                </c:pt>
                <c:pt idx="2">
                  <c:v>40-49 років</c:v>
                </c:pt>
                <c:pt idx="3">
                  <c:v>50-59 років</c:v>
                </c:pt>
                <c:pt idx="4">
                  <c:v>Старше 60 років</c:v>
                </c:pt>
              </c:strCache>
            </c:strRef>
          </c:cat>
          <c:val>
            <c:numRef>
              <c:f>Лист1!$R$161:$V$161</c:f>
              <c:numCache>
                <c:formatCode>###0.0%</c:formatCode>
                <c:ptCount val="5"/>
                <c:pt idx="0">
                  <c:v>0.34511434511434508</c:v>
                </c:pt>
                <c:pt idx="1">
                  <c:v>0.35555555555555557</c:v>
                </c:pt>
                <c:pt idx="2">
                  <c:v>0.34391534391534395</c:v>
                </c:pt>
                <c:pt idx="3">
                  <c:v>0.3258426966292135</c:v>
                </c:pt>
                <c:pt idx="4">
                  <c:v>0.31481481481481483</c:v>
                </c:pt>
              </c:numCache>
            </c:numRef>
          </c:val>
          <c:extLst xmlns:c16r2="http://schemas.microsoft.com/office/drawing/2015/06/chart">
            <c:ext xmlns:c16="http://schemas.microsoft.com/office/drawing/2014/chart" uri="{C3380CC4-5D6E-409C-BE32-E72D297353CC}">
              <c16:uniqueId val="{00000001-39F0-4CEC-9655-22CA784B5D77}"/>
            </c:ext>
          </c:extLst>
        </c:ser>
        <c:ser>
          <c:idx val="2"/>
          <c:order val="2"/>
          <c:tx>
            <c:strRef>
              <c:f>Лист1!$Q$162</c:f>
              <c:strCache>
                <c:ptCount val="1"/>
                <c:pt idx="0">
                  <c:v>Twitter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Лист1!$R$159:$V$159</c:f>
              <c:strCache>
                <c:ptCount val="5"/>
                <c:pt idx="0">
                  <c:v>18-29 років</c:v>
                </c:pt>
                <c:pt idx="1">
                  <c:v>30-39 років</c:v>
                </c:pt>
                <c:pt idx="2">
                  <c:v>40-49 років</c:v>
                </c:pt>
                <c:pt idx="3">
                  <c:v>50-59 років</c:v>
                </c:pt>
                <c:pt idx="4">
                  <c:v>Старше 60 років</c:v>
                </c:pt>
              </c:strCache>
            </c:strRef>
          </c:cat>
          <c:val>
            <c:numRef>
              <c:f>Лист1!$R$162:$V$162</c:f>
              <c:numCache>
                <c:formatCode>###0.0%</c:formatCode>
                <c:ptCount val="5"/>
                <c:pt idx="0">
                  <c:v>9.5634095634095626E-2</c:v>
                </c:pt>
                <c:pt idx="1">
                  <c:v>4.0740740740740744E-2</c:v>
                </c:pt>
                <c:pt idx="2">
                  <c:v>3.7037037037037035E-2</c:v>
                </c:pt>
                <c:pt idx="3">
                  <c:v>1.1235955056179777E-2</c:v>
                </c:pt>
                <c:pt idx="4">
                  <c:v>5.5555555555555552E-2</c:v>
                </c:pt>
              </c:numCache>
            </c:numRef>
          </c:val>
          <c:extLst xmlns:c16r2="http://schemas.microsoft.com/office/drawing/2015/06/chart">
            <c:ext xmlns:c16="http://schemas.microsoft.com/office/drawing/2014/chart" uri="{C3380CC4-5D6E-409C-BE32-E72D297353CC}">
              <c16:uniqueId val="{00000002-39F0-4CEC-9655-22CA784B5D77}"/>
            </c:ext>
          </c:extLst>
        </c:ser>
        <c:ser>
          <c:idx val="3"/>
          <c:order val="3"/>
          <c:tx>
            <c:strRef>
              <c:f>Лист1!$Q$163</c:f>
              <c:strCache>
                <c:ptCount val="1"/>
                <c:pt idx="0">
                  <c:v>Однокласники</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Лист1!$R$159:$V$159</c:f>
              <c:strCache>
                <c:ptCount val="5"/>
                <c:pt idx="0">
                  <c:v>18-29 років</c:v>
                </c:pt>
                <c:pt idx="1">
                  <c:v>30-39 років</c:v>
                </c:pt>
                <c:pt idx="2">
                  <c:v>40-49 років</c:v>
                </c:pt>
                <c:pt idx="3">
                  <c:v>50-59 років</c:v>
                </c:pt>
                <c:pt idx="4">
                  <c:v>Старше 60 років</c:v>
                </c:pt>
              </c:strCache>
            </c:strRef>
          </c:cat>
          <c:val>
            <c:numRef>
              <c:f>Лист1!$R$163:$V$163</c:f>
              <c:numCache>
                <c:formatCode>###0.0%</c:formatCode>
                <c:ptCount val="5"/>
                <c:pt idx="0">
                  <c:v>9.1476091476091467E-2</c:v>
                </c:pt>
                <c:pt idx="1">
                  <c:v>0.1851851851851852</c:v>
                </c:pt>
                <c:pt idx="2">
                  <c:v>0.24867724867724866</c:v>
                </c:pt>
                <c:pt idx="3">
                  <c:v>0.34831460674157305</c:v>
                </c:pt>
                <c:pt idx="4">
                  <c:v>0.35185185185185186</c:v>
                </c:pt>
              </c:numCache>
            </c:numRef>
          </c:val>
          <c:extLst xmlns:c16r2="http://schemas.microsoft.com/office/drawing/2015/06/chart">
            <c:ext xmlns:c16="http://schemas.microsoft.com/office/drawing/2014/chart" uri="{C3380CC4-5D6E-409C-BE32-E72D297353CC}">
              <c16:uniqueId val="{00000003-39F0-4CEC-9655-22CA784B5D77}"/>
            </c:ext>
          </c:extLst>
        </c:ser>
        <c:dLbls>
          <c:dLblPos val="ctr"/>
          <c:showLegendKey val="0"/>
          <c:showVal val="1"/>
          <c:showCatName val="0"/>
          <c:showSerName val="0"/>
          <c:showPercent val="0"/>
          <c:showBubbleSize val="0"/>
        </c:dLbls>
        <c:gapWidth val="150"/>
        <c:overlap val="100"/>
        <c:axId val="86441472"/>
        <c:axId val="86788928"/>
      </c:barChart>
      <c:catAx>
        <c:axId val="86441472"/>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86788928"/>
        <c:crosses val="autoZero"/>
        <c:auto val="1"/>
        <c:lblAlgn val="ctr"/>
        <c:lblOffset val="100"/>
        <c:noMultiLvlLbl val="0"/>
      </c:catAx>
      <c:valAx>
        <c:axId val="86788928"/>
        <c:scaling>
          <c:orientation val="minMax"/>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86441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Лист1!$AA$190</c:f>
              <c:numCache>
                <c:formatCode>General</c:formatCode>
                <c:ptCount val="1"/>
                <c:pt idx="0">
                  <c:v>47.7</c:v>
                </c:pt>
              </c:numCache>
            </c:numRef>
          </c:val>
          <c:extLst xmlns:c16r2="http://schemas.microsoft.com/office/drawing/2015/06/chart">
            <c:ext xmlns:c16="http://schemas.microsoft.com/office/drawing/2014/chart" uri="{C3380CC4-5D6E-409C-BE32-E72D297353CC}">
              <c16:uniqueId val="{00000000-7321-47E8-B76A-2BBFE5EE9D61}"/>
            </c:ext>
          </c:extLst>
        </c:ser>
        <c:ser>
          <c:idx val="1"/>
          <c:order val="1"/>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Лист1!$AB$190</c:f>
              <c:numCache>
                <c:formatCode>General</c:formatCode>
                <c:ptCount val="1"/>
                <c:pt idx="0">
                  <c:v>21.1</c:v>
                </c:pt>
              </c:numCache>
            </c:numRef>
          </c:val>
          <c:extLst xmlns:c16r2="http://schemas.microsoft.com/office/drawing/2015/06/chart">
            <c:ext xmlns:c16="http://schemas.microsoft.com/office/drawing/2014/chart" uri="{C3380CC4-5D6E-409C-BE32-E72D297353CC}">
              <c16:uniqueId val="{00000001-7321-47E8-B76A-2BBFE5EE9D61}"/>
            </c:ext>
          </c:extLst>
        </c:ser>
        <c: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Лист1!$AC$190</c:f>
              <c:numCache>
                <c:formatCode>General</c:formatCode>
                <c:ptCount val="1"/>
                <c:pt idx="0">
                  <c:v>19.8</c:v>
                </c:pt>
              </c:numCache>
            </c:numRef>
          </c:val>
          <c:extLst xmlns:c16r2="http://schemas.microsoft.com/office/drawing/2015/06/chart">
            <c:ext xmlns:c16="http://schemas.microsoft.com/office/drawing/2014/chart" uri="{C3380CC4-5D6E-409C-BE32-E72D297353CC}">
              <c16:uniqueId val="{00000002-7321-47E8-B76A-2BBFE5EE9D61}"/>
            </c:ext>
          </c:extLst>
        </c:ser>
        <c:ser>
          <c:idx val="3"/>
          <c:order val="3"/>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Лист1!$AD$190</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3-7321-47E8-B76A-2BBFE5EE9D61}"/>
            </c:ext>
          </c:extLst>
        </c:ser>
        <c:ser>
          <c:idx val="4"/>
          <c:order val="4"/>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Лист1!$AE$190</c:f>
              <c:numCache>
                <c:formatCode>General</c:formatCode>
                <c:ptCount val="1"/>
                <c:pt idx="0">
                  <c:v>5.5</c:v>
                </c:pt>
              </c:numCache>
            </c:numRef>
          </c:val>
          <c:extLst xmlns:c16r2="http://schemas.microsoft.com/office/drawing/2015/06/chart">
            <c:ext xmlns:c16="http://schemas.microsoft.com/office/drawing/2014/chart" uri="{C3380CC4-5D6E-409C-BE32-E72D297353CC}">
              <c16:uniqueId val="{00000004-7321-47E8-B76A-2BBFE5EE9D61}"/>
            </c:ext>
          </c:extLst>
        </c:ser>
        <c:dLbls>
          <c:showLegendKey val="0"/>
          <c:showVal val="1"/>
          <c:showCatName val="0"/>
          <c:showSerName val="0"/>
          <c:showPercent val="0"/>
          <c:showBubbleSize val="0"/>
        </c:dLbls>
        <c:gapWidth val="150"/>
        <c:shape val="box"/>
        <c:axId val="100116480"/>
        <c:axId val="67934976"/>
        <c:axId val="0"/>
      </c:bar3DChart>
      <c:catAx>
        <c:axId val="100116480"/>
        <c:scaling>
          <c:orientation val="minMax"/>
        </c:scaling>
        <c:delete val="1"/>
        <c:axPos val="l"/>
        <c:numFmt formatCode="General" sourceLinked="1"/>
        <c:majorTickMark val="none"/>
        <c:minorTickMark val="none"/>
        <c:tickLblPos val="nextTo"/>
        <c:crossAx val="67934976"/>
        <c:crosses val="autoZero"/>
        <c:auto val="1"/>
        <c:lblAlgn val="ctr"/>
        <c:lblOffset val="100"/>
        <c:noMultiLvlLbl val="0"/>
      </c:catAx>
      <c:valAx>
        <c:axId val="67934976"/>
        <c:scaling>
          <c:orientation val="minMax"/>
        </c:scaling>
        <c:delete val="1"/>
        <c:axPos val="b"/>
        <c:numFmt formatCode="General" sourceLinked="1"/>
        <c:majorTickMark val="none"/>
        <c:minorTickMark val="none"/>
        <c:tickLblPos val="nextTo"/>
        <c:crossAx val="10011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Лист1!$AA$191</c:f>
              <c:numCache>
                <c:formatCode>General</c:formatCode>
                <c:ptCount val="1"/>
                <c:pt idx="0">
                  <c:v>49</c:v>
                </c:pt>
              </c:numCache>
            </c:numRef>
          </c:val>
          <c:extLst xmlns:c16r2="http://schemas.microsoft.com/office/drawing/2015/06/chart">
            <c:ext xmlns:c16="http://schemas.microsoft.com/office/drawing/2014/chart" uri="{C3380CC4-5D6E-409C-BE32-E72D297353CC}">
              <c16:uniqueId val="{00000000-1579-4612-9E8B-B1C6DEF7BBA9}"/>
            </c:ext>
          </c:extLst>
        </c:ser>
        <c:ser>
          <c:idx val="1"/>
          <c:order val="1"/>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Лист1!$AB$191</c:f>
              <c:numCache>
                <c:formatCode>General</c:formatCode>
                <c:ptCount val="1"/>
                <c:pt idx="0">
                  <c:v>20.8</c:v>
                </c:pt>
              </c:numCache>
            </c:numRef>
          </c:val>
          <c:extLst xmlns:c16r2="http://schemas.microsoft.com/office/drawing/2015/06/chart">
            <c:ext xmlns:c16="http://schemas.microsoft.com/office/drawing/2014/chart" uri="{C3380CC4-5D6E-409C-BE32-E72D297353CC}">
              <c16:uniqueId val="{00000001-1579-4612-9E8B-B1C6DEF7BBA9}"/>
            </c:ext>
          </c:extLst>
        </c:ser>
        <c: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Лист1!$AC$191</c:f>
              <c:numCache>
                <c:formatCode>General</c:formatCode>
                <c:ptCount val="1"/>
                <c:pt idx="0">
                  <c:v>19.399999999999999</c:v>
                </c:pt>
              </c:numCache>
            </c:numRef>
          </c:val>
          <c:extLst xmlns:c16r2="http://schemas.microsoft.com/office/drawing/2015/06/chart">
            <c:ext xmlns:c16="http://schemas.microsoft.com/office/drawing/2014/chart" uri="{C3380CC4-5D6E-409C-BE32-E72D297353CC}">
              <c16:uniqueId val="{00000002-1579-4612-9E8B-B1C6DEF7BBA9}"/>
            </c:ext>
          </c:extLst>
        </c:ser>
        <c:ser>
          <c:idx val="3"/>
          <c:order val="3"/>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Лист1!$AD$191</c:f>
              <c:numCache>
                <c:formatCode>General</c:formatCode>
                <c:ptCount val="1"/>
                <c:pt idx="0">
                  <c:v>6.2</c:v>
                </c:pt>
              </c:numCache>
            </c:numRef>
          </c:val>
          <c:extLst xmlns:c16r2="http://schemas.microsoft.com/office/drawing/2015/06/chart">
            <c:ext xmlns:c16="http://schemas.microsoft.com/office/drawing/2014/chart" uri="{C3380CC4-5D6E-409C-BE32-E72D297353CC}">
              <c16:uniqueId val="{00000003-1579-4612-9E8B-B1C6DEF7BBA9}"/>
            </c:ext>
          </c:extLst>
        </c:ser>
        <c:ser>
          <c:idx val="4"/>
          <c:order val="4"/>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Лист1!$AE$191</c:f>
              <c:numCache>
                <c:formatCode>General</c:formatCode>
                <c:ptCount val="1"/>
                <c:pt idx="0">
                  <c:v>4.5999999999999996</c:v>
                </c:pt>
              </c:numCache>
            </c:numRef>
          </c:val>
          <c:extLst xmlns:c16r2="http://schemas.microsoft.com/office/drawing/2015/06/chart">
            <c:ext xmlns:c16="http://schemas.microsoft.com/office/drawing/2014/chart" uri="{C3380CC4-5D6E-409C-BE32-E72D297353CC}">
              <c16:uniqueId val="{00000004-1579-4612-9E8B-B1C6DEF7BBA9}"/>
            </c:ext>
          </c:extLst>
        </c:ser>
        <c:dLbls>
          <c:showLegendKey val="0"/>
          <c:showVal val="1"/>
          <c:showCatName val="0"/>
          <c:showSerName val="0"/>
          <c:showPercent val="0"/>
          <c:showBubbleSize val="0"/>
        </c:dLbls>
        <c:gapWidth val="150"/>
        <c:shape val="box"/>
        <c:axId val="100405248"/>
        <c:axId val="100016704"/>
        <c:axId val="0"/>
      </c:bar3DChart>
      <c:catAx>
        <c:axId val="100405248"/>
        <c:scaling>
          <c:orientation val="minMax"/>
        </c:scaling>
        <c:delete val="1"/>
        <c:axPos val="l"/>
        <c:numFmt formatCode="General" sourceLinked="1"/>
        <c:majorTickMark val="none"/>
        <c:minorTickMark val="none"/>
        <c:tickLblPos val="nextTo"/>
        <c:crossAx val="100016704"/>
        <c:crosses val="autoZero"/>
        <c:auto val="1"/>
        <c:lblAlgn val="ctr"/>
        <c:lblOffset val="100"/>
        <c:noMultiLvlLbl val="0"/>
      </c:catAx>
      <c:valAx>
        <c:axId val="100016704"/>
        <c:scaling>
          <c:orientation val="minMax"/>
        </c:scaling>
        <c:delete val="1"/>
        <c:axPos val="b"/>
        <c:numFmt formatCode="General" sourceLinked="1"/>
        <c:majorTickMark val="none"/>
        <c:minorTickMark val="none"/>
        <c:tickLblPos val="nextTo"/>
        <c:crossAx val="10040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Лист1!$AA$192</c:f>
              <c:numCache>
                <c:formatCode>General</c:formatCode>
                <c:ptCount val="1"/>
                <c:pt idx="0">
                  <c:v>43.3</c:v>
                </c:pt>
              </c:numCache>
            </c:numRef>
          </c:val>
          <c:extLst xmlns:c16r2="http://schemas.microsoft.com/office/drawing/2015/06/chart">
            <c:ext xmlns:c16="http://schemas.microsoft.com/office/drawing/2014/chart" uri="{C3380CC4-5D6E-409C-BE32-E72D297353CC}">
              <c16:uniqueId val="{00000000-853A-46E7-8A07-CAA97805B95E}"/>
            </c:ext>
          </c:extLst>
        </c:ser>
        <c:ser>
          <c:idx val="1"/>
          <c:order val="1"/>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Лист1!$AB$192</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1-853A-46E7-8A07-CAA97805B95E}"/>
            </c:ext>
          </c:extLst>
        </c:ser>
        <c: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Лист1!$AC$192</c:f>
              <c:numCache>
                <c:formatCode>General</c:formatCode>
                <c:ptCount val="1"/>
                <c:pt idx="0">
                  <c:v>19</c:v>
                </c:pt>
              </c:numCache>
            </c:numRef>
          </c:val>
          <c:extLst xmlns:c16r2="http://schemas.microsoft.com/office/drawing/2015/06/chart">
            <c:ext xmlns:c16="http://schemas.microsoft.com/office/drawing/2014/chart" uri="{C3380CC4-5D6E-409C-BE32-E72D297353CC}">
              <c16:uniqueId val="{00000002-853A-46E7-8A07-CAA97805B95E}"/>
            </c:ext>
          </c:extLst>
        </c:ser>
        <c:ser>
          <c:idx val="3"/>
          <c:order val="3"/>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Лист1!$AD$192</c:f>
              <c:numCache>
                <c:formatCode>General</c:formatCode>
                <c:ptCount val="1"/>
                <c:pt idx="0">
                  <c:v>10</c:v>
                </c:pt>
              </c:numCache>
            </c:numRef>
          </c:val>
          <c:extLst xmlns:c16r2="http://schemas.microsoft.com/office/drawing/2015/06/chart">
            <c:ext xmlns:c16="http://schemas.microsoft.com/office/drawing/2014/chart" uri="{C3380CC4-5D6E-409C-BE32-E72D297353CC}">
              <c16:uniqueId val="{00000003-853A-46E7-8A07-CAA97805B95E}"/>
            </c:ext>
          </c:extLst>
        </c:ser>
        <c:ser>
          <c:idx val="4"/>
          <c:order val="4"/>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Лист1!$AE$192</c:f>
              <c:numCache>
                <c:formatCode>General</c:formatCode>
                <c:ptCount val="1"/>
                <c:pt idx="0">
                  <c:v>4.7</c:v>
                </c:pt>
              </c:numCache>
            </c:numRef>
          </c:val>
          <c:extLst xmlns:c16r2="http://schemas.microsoft.com/office/drawing/2015/06/chart">
            <c:ext xmlns:c16="http://schemas.microsoft.com/office/drawing/2014/chart" uri="{C3380CC4-5D6E-409C-BE32-E72D297353CC}">
              <c16:uniqueId val="{00000004-853A-46E7-8A07-CAA97805B95E}"/>
            </c:ext>
          </c:extLst>
        </c:ser>
        <c:dLbls>
          <c:showLegendKey val="0"/>
          <c:showVal val="1"/>
          <c:showCatName val="0"/>
          <c:showSerName val="0"/>
          <c:showPercent val="0"/>
          <c:showBubbleSize val="0"/>
        </c:dLbls>
        <c:gapWidth val="150"/>
        <c:shape val="box"/>
        <c:axId val="100407296"/>
        <c:axId val="67935552"/>
        <c:axId val="0"/>
      </c:bar3DChart>
      <c:catAx>
        <c:axId val="100407296"/>
        <c:scaling>
          <c:orientation val="minMax"/>
        </c:scaling>
        <c:delete val="1"/>
        <c:axPos val="l"/>
        <c:numFmt formatCode="General" sourceLinked="1"/>
        <c:majorTickMark val="none"/>
        <c:minorTickMark val="none"/>
        <c:tickLblPos val="nextTo"/>
        <c:crossAx val="67935552"/>
        <c:crosses val="autoZero"/>
        <c:auto val="1"/>
        <c:lblAlgn val="ctr"/>
        <c:lblOffset val="100"/>
        <c:noMultiLvlLbl val="0"/>
      </c:catAx>
      <c:valAx>
        <c:axId val="67935552"/>
        <c:scaling>
          <c:orientation val="minMax"/>
        </c:scaling>
        <c:delete val="1"/>
        <c:axPos val="b"/>
        <c:numFmt formatCode="General" sourceLinked="1"/>
        <c:majorTickMark val="none"/>
        <c:minorTickMark val="none"/>
        <c:tickLblPos val="nextTo"/>
        <c:crossAx val="10040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Лист1!$AA$193</c:f>
              <c:numCache>
                <c:formatCode>General</c:formatCode>
                <c:ptCount val="1"/>
                <c:pt idx="0">
                  <c:v>40.5</c:v>
                </c:pt>
              </c:numCache>
            </c:numRef>
          </c:val>
          <c:extLst xmlns:c16r2="http://schemas.microsoft.com/office/drawing/2015/06/chart">
            <c:ext xmlns:c16="http://schemas.microsoft.com/office/drawing/2014/chart" uri="{C3380CC4-5D6E-409C-BE32-E72D297353CC}">
              <c16:uniqueId val="{00000000-C119-4471-A666-F72A4FFC681F}"/>
            </c:ext>
          </c:extLst>
        </c:ser>
        <c:ser>
          <c:idx val="1"/>
          <c:order val="1"/>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Лист1!$AB$193</c:f>
              <c:numCache>
                <c:formatCode>General</c:formatCode>
                <c:ptCount val="1"/>
                <c:pt idx="0">
                  <c:v>22.4</c:v>
                </c:pt>
              </c:numCache>
            </c:numRef>
          </c:val>
          <c:extLst xmlns:c16r2="http://schemas.microsoft.com/office/drawing/2015/06/chart">
            <c:ext xmlns:c16="http://schemas.microsoft.com/office/drawing/2014/chart" uri="{C3380CC4-5D6E-409C-BE32-E72D297353CC}">
              <c16:uniqueId val="{00000001-C119-4471-A666-F72A4FFC681F}"/>
            </c:ext>
          </c:extLst>
        </c:ser>
        <c: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Лист1!$AC$193</c:f>
              <c:numCache>
                <c:formatCode>General</c:formatCode>
                <c:ptCount val="1"/>
                <c:pt idx="0">
                  <c:v>18.7</c:v>
                </c:pt>
              </c:numCache>
            </c:numRef>
          </c:val>
          <c:extLst xmlns:c16r2="http://schemas.microsoft.com/office/drawing/2015/06/chart">
            <c:ext xmlns:c16="http://schemas.microsoft.com/office/drawing/2014/chart" uri="{C3380CC4-5D6E-409C-BE32-E72D297353CC}">
              <c16:uniqueId val="{00000002-C119-4471-A666-F72A4FFC681F}"/>
            </c:ext>
          </c:extLst>
        </c:ser>
        <c:ser>
          <c:idx val="3"/>
          <c:order val="3"/>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Лист1!$AD$193</c:f>
              <c:numCache>
                <c:formatCode>General</c:formatCode>
                <c:ptCount val="1"/>
                <c:pt idx="0">
                  <c:v>12.7</c:v>
                </c:pt>
              </c:numCache>
            </c:numRef>
          </c:val>
          <c:extLst xmlns:c16r2="http://schemas.microsoft.com/office/drawing/2015/06/chart">
            <c:ext xmlns:c16="http://schemas.microsoft.com/office/drawing/2014/chart" uri="{C3380CC4-5D6E-409C-BE32-E72D297353CC}">
              <c16:uniqueId val="{00000003-C119-4471-A666-F72A4FFC681F}"/>
            </c:ext>
          </c:extLst>
        </c:ser>
        <c:ser>
          <c:idx val="4"/>
          <c:order val="4"/>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Лист1!$AE$193</c:f>
              <c:numCache>
                <c:formatCode>General</c:formatCode>
                <c:ptCount val="1"/>
                <c:pt idx="0">
                  <c:v>5.7</c:v>
                </c:pt>
              </c:numCache>
            </c:numRef>
          </c:val>
          <c:extLst xmlns:c16r2="http://schemas.microsoft.com/office/drawing/2015/06/chart">
            <c:ext xmlns:c16="http://schemas.microsoft.com/office/drawing/2014/chart" uri="{C3380CC4-5D6E-409C-BE32-E72D297353CC}">
              <c16:uniqueId val="{00000004-C119-4471-A666-F72A4FFC681F}"/>
            </c:ext>
          </c:extLst>
        </c:ser>
        <c:dLbls>
          <c:showLegendKey val="0"/>
          <c:showVal val="1"/>
          <c:showCatName val="0"/>
          <c:showSerName val="0"/>
          <c:showPercent val="0"/>
          <c:showBubbleSize val="0"/>
        </c:dLbls>
        <c:gapWidth val="150"/>
        <c:shape val="box"/>
        <c:axId val="100655104"/>
        <c:axId val="100020160"/>
        <c:axId val="0"/>
      </c:bar3DChart>
      <c:catAx>
        <c:axId val="100655104"/>
        <c:scaling>
          <c:orientation val="minMax"/>
        </c:scaling>
        <c:delete val="1"/>
        <c:axPos val="l"/>
        <c:numFmt formatCode="General" sourceLinked="1"/>
        <c:majorTickMark val="none"/>
        <c:minorTickMark val="none"/>
        <c:tickLblPos val="nextTo"/>
        <c:crossAx val="100020160"/>
        <c:crosses val="autoZero"/>
        <c:auto val="1"/>
        <c:lblAlgn val="ctr"/>
        <c:lblOffset val="100"/>
        <c:noMultiLvlLbl val="0"/>
      </c:catAx>
      <c:valAx>
        <c:axId val="100020160"/>
        <c:scaling>
          <c:orientation val="minMax"/>
        </c:scaling>
        <c:delete val="1"/>
        <c:axPos val="b"/>
        <c:numFmt formatCode="General" sourceLinked="1"/>
        <c:majorTickMark val="none"/>
        <c:minorTickMark val="none"/>
        <c:tickLblPos val="nextTo"/>
        <c:crossAx val="10065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Лист3!$B$3:$B$6</c:f>
              <c:strCache>
                <c:ptCount val="4"/>
                <c:pt idx="0">
                  <c:v>Підтримую</c:v>
                </c:pt>
                <c:pt idx="1">
                  <c:v>Не підтримую</c:v>
                </c:pt>
                <c:pt idx="2">
                  <c:v>Складно сказати однозначно</c:v>
                </c:pt>
                <c:pt idx="3">
                  <c:v>Нічого не знаю про цей процес</c:v>
                </c:pt>
              </c:strCache>
            </c:strRef>
          </c:cat>
          <c:val>
            <c:numRef>
              <c:f>Лист3!$C$3:$C$6</c:f>
              <c:numCache>
                <c:formatCode>###0.0</c:formatCode>
                <c:ptCount val="4"/>
                <c:pt idx="0">
                  <c:v>41.382765531062127</c:v>
                </c:pt>
                <c:pt idx="1">
                  <c:v>30.561122244488978</c:v>
                </c:pt>
                <c:pt idx="2">
                  <c:v>19.338677354709418</c:v>
                </c:pt>
                <c:pt idx="3">
                  <c:v>8.7174348697394795</c:v>
                </c:pt>
              </c:numCache>
            </c:numRef>
          </c:val>
          <c:extLst xmlns:c16r2="http://schemas.microsoft.com/office/drawing/2015/06/chart">
            <c:ext xmlns:c16="http://schemas.microsoft.com/office/drawing/2014/chart" uri="{C3380CC4-5D6E-409C-BE32-E72D297353CC}">
              <c16:uniqueId val="{00000000-5856-46D6-BF5C-C3C3C9A2F115}"/>
            </c:ext>
          </c:extLst>
        </c:ser>
        <c:dLbls>
          <c:showLegendKey val="0"/>
          <c:showVal val="1"/>
          <c:showCatName val="0"/>
          <c:showSerName val="0"/>
          <c:showPercent val="0"/>
          <c:showBubbleSize val="0"/>
        </c:dLbls>
        <c:gapWidth val="150"/>
        <c:shape val="box"/>
        <c:axId val="100822016"/>
        <c:axId val="118022144"/>
        <c:axId val="0"/>
      </c:bar3DChart>
      <c:catAx>
        <c:axId val="10082201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022144"/>
        <c:crosses val="autoZero"/>
        <c:auto val="1"/>
        <c:lblAlgn val="ctr"/>
        <c:lblOffset val="100"/>
        <c:noMultiLvlLbl val="0"/>
      </c:catAx>
      <c:valAx>
        <c:axId val="118022144"/>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00822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63214992720157"/>
          <c:y val="3.6538704301670347E-2"/>
          <c:w val="0.6302284926041769"/>
          <c:h val="0.68132046256394985"/>
        </c:manualLayout>
      </c:layout>
      <c:lineChart>
        <c:grouping val="standard"/>
        <c:varyColors val="0"/>
        <c:ser>
          <c:idx val="0"/>
          <c:order val="0"/>
          <c:tx>
            <c:strRef>
              <c:f>Лист1!$N$177</c:f>
              <c:strCache>
                <c:ptCount val="1"/>
                <c:pt idx="0">
                  <c:v>Підтримую</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Лист1!$O$176:$S$176</c:f>
              <c:strCache>
                <c:ptCount val="5"/>
                <c:pt idx="0">
                  <c:v>Незакінчена середня</c:v>
                </c:pt>
                <c:pt idx="1">
                  <c:v>Середня</c:v>
                </c:pt>
                <c:pt idx="2">
                  <c:v>Середня спеціальна</c:v>
                </c:pt>
                <c:pt idx="3">
                  <c:v>Незакінчена вища</c:v>
                </c:pt>
                <c:pt idx="4">
                  <c:v>Вища</c:v>
                </c:pt>
              </c:strCache>
            </c:strRef>
          </c:cat>
          <c:val>
            <c:numRef>
              <c:f>Лист1!$O$177:$S$177</c:f>
              <c:numCache>
                <c:formatCode>General</c:formatCode>
                <c:ptCount val="5"/>
                <c:pt idx="0">
                  <c:v>30.8</c:v>
                </c:pt>
                <c:pt idx="1">
                  <c:v>36.9</c:v>
                </c:pt>
                <c:pt idx="2">
                  <c:v>38.9</c:v>
                </c:pt>
                <c:pt idx="3">
                  <c:v>40.799999999999997</c:v>
                </c:pt>
                <c:pt idx="4">
                  <c:v>44.9</c:v>
                </c:pt>
              </c:numCache>
            </c:numRef>
          </c:val>
          <c:smooth val="0"/>
          <c:extLst xmlns:c16r2="http://schemas.microsoft.com/office/drawing/2015/06/chart">
            <c:ext xmlns:c16="http://schemas.microsoft.com/office/drawing/2014/chart" uri="{C3380CC4-5D6E-409C-BE32-E72D297353CC}">
              <c16:uniqueId val="{00000000-987A-4478-B350-E4A92069A6EA}"/>
            </c:ext>
          </c:extLst>
        </c:ser>
        <c:ser>
          <c:idx val="1"/>
          <c:order val="1"/>
          <c:tx>
            <c:strRef>
              <c:f>Лист1!$N$178</c:f>
              <c:strCache>
                <c:ptCount val="1"/>
                <c:pt idx="0">
                  <c:v>Не підтримую</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6.2231255890117423E-2"/>
                  <c:y val="-4.30621132948330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7A-4478-B350-E4A92069A6EA}"/>
                </c:ext>
              </c:extLst>
            </c:dLbl>
            <c:dLbl>
              <c:idx val="2"/>
              <c:layout>
                <c:manualLayout>
                  <c:x val="6.6561743352135218E-3"/>
                  <c:y val="3.34047103758809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7A-4478-B350-E4A92069A6E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Лист1!$O$176:$S$176</c:f>
              <c:strCache>
                <c:ptCount val="5"/>
                <c:pt idx="0">
                  <c:v>Незакінчена середня</c:v>
                </c:pt>
                <c:pt idx="1">
                  <c:v>Середня</c:v>
                </c:pt>
                <c:pt idx="2">
                  <c:v>Середня спеціальна</c:v>
                </c:pt>
                <c:pt idx="3">
                  <c:v>Незакінчена вища</c:v>
                </c:pt>
                <c:pt idx="4">
                  <c:v>Вища</c:v>
                </c:pt>
              </c:strCache>
            </c:strRef>
          </c:cat>
          <c:val>
            <c:numRef>
              <c:f>Лист1!$O$178:$S$178</c:f>
              <c:numCache>
                <c:formatCode>General</c:formatCode>
                <c:ptCount val="5"/>
                <c:pt idx="0">
                  <c:v>61.5</c:v>
                </c:pt>
                <c:pt idx="1">
                  <c:v>31.3</c:v>
                </c:pt>
                <c:pt idx="2">
                  <c:v>35.6</c:v>
                </c:pt>
                <c:pt idx="3">
                  <c:v>27.5</c:v>
                </c:pt>
                <c:pt idx="4">
                  <c:v>27</c:v>
                </c:pt>
              </c:numCache>
            </c:numRef>
          </c:val>
          <c:smooth val="0"/>
          <c:extLst xmlns:c16r2="http://schemas.microsoft.com/office/drawing/2015/06/chart">
            <c:ext xmlns:c16="http://schemas.microsoft.com/office/drawing/2014/chart" uri="{C3380CC4-5D6E-409C-BE32-E72D297353CC}">
              <c16:uniqueId val="{00000002-987A-4478-B350-E4A92069A6EA}"/>
            </c:ext>
          </c:extLst>
        </c:ser>
        <c:ser>
          <c:idx val="2"/>
          <c:order val="2"/>
          <c:tx>
            <c:strRef>
              <c:f>Лист1!$N$179</c:f>
              <c:strCache>
                <c:ptCount val="1"/>
                <c:pt idx="0">
                  <c:v>Складно сказати одночасно</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3"/>
              <c:layout>
                <c:manualLayout>
                  <c:x val="-1.1571998564580473E-2"/>
                  <c:y val="-4.30621132948330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87A-4478-B350-E4A92069A6E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Лист1!$O$176:$S$176</c:f>
              <c:strCache>
                <c:ptCount val="5"/>
                <c:pt idx="0">
                  <c:v>Незакінчена середня</c:v>
                </c:pt>
                <c:pt idx="1">
                  <c:v>Середня</c:v>
                </c:pt>
                <c:pt idx="2">
                  <c:v>Середня спеціальна</c:v>
                </c:pt>
                <c:pt idx="3">
                  <c:v>Незакінчена вища</c:v>
                </c:pt>
                <c:pt idx="4">
                  <c:v>Вища</c:v>
                </c:pt>
              </c:strCache>
            </c:strRef>
          </c:cat>
          <c:val>
            <c:numRef>
              <c:f>Лист1!$O$179:$S$179</c:f>
              <c:numCache>
                <c:formatCode>General</c:formatCode>
                <c:ptCount val="5"/>
                <c:pt idx="0">
                  <c:v>7.7</c:v>
                </c:pt>
                <c:pt idx="1">
                  <c:v>19.2</c:v>
                </c:pt>
                <c:pt idx="2">
                  <c:v>18.5</c:v>
                </c:pt>
                <c:pt idx="3">
                  <c:v>21.7</c:v>
                </c:pt>
                <c:pt idx="4">
                  <c:v>20</c:v>
                </c:pt>
              </c:numCache>
            </c:numRef>
          </c:val>
          <c:smooth val="0"/>
          <c:extLst xmlns:c16r2="http://schemas.microsoft.com/office/drawing/2015/06/chart">
            <c:ext xmlns:c16="http://schemas.microsoft.com/office/drawing/2014/chart" uri="{C3380CC4-5D6E-409C-BE32-E72D297353CC}">
              <c16:uniqueId val="{00000003-987A-4478-B350-E4A92069A6EA}"/>
            </c:ext>
          </c:extLst>
        </c:ser>
        <c:ser>
          <c:idx val="3"/>
          <c:order val="3"/>
          <c:tx>
            <c:strRef>
              <c:f>Лист1!$N$180</c:f>
              <c:strCache>
                <c:ptCount val="1"/>
                <c:pt idx="0">
                  <c:v>Нічого не знаю про цей процес</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Лист1!$O$176:$S$176</c:f>
              <c:strCache>
                <c:ptCount val="5"/>
                <c:pt idx="0">
                  <c:v>Незакінчена середня</c:v>
                </c:pt>
                <c:pt idx="1">
                  <c:v>Середня</c:v>
                </c:pt>
                <c:pt idx="2">
                  <c:v>Середня спеціальна</c:v>
                </c:pt>
                <c:pt idx="3">
                  <c:v>Незакінчена вища</c:v>
                </c:pt>
                <c:pt idx="4">
                  <c:v>Вища</c:v>
                </c:pt>
              </c:strCache>
            </c:strRef>
          </c:cat>
          <c:val>
            <c:numRef>
              <c:f>Лист1!$O$180:$S$180</c:f>
              <c:numCache>
                <c:formatCode>General</c:formatCode>
                <c:ptCount val="5"/>
                <c:pt idx="1">
                  <c:v>12.6</c:v>
                </c:pt>
                <c:pt idx="2">
                  <c:v>6.9</c:v>
                </c:pt>
                <c:pt idx="3">
                  <c:v>10</c:v>
                </c:pt>
                <c:pt idx="4">
                  <c:v>8.1</c:v>
                </c:pt>
              </c:numCache>
            </c:numRef>
          </c:val>
          <c:smooth val="0"/>
          <c:extLst xmlns:c16r2="http://schemas.microsoft.com/office/drawing/2015/06/chart">
            <c:ext xmlns:c16="http://schemas.microsoft.com/office/drawing/2014/chart" uri="{C3380CC4-5D6E-409C-BE32-E72D297353CC}">
              <c16:uniqueId val="{00000004-987A-4478-B350-E4A92069A6EA}"/>
            </c:ext>
          </c:extLst>
        </c:ser>
        <c:dLbls>
          <c:dLblPos val="t"/>
          <c:showLegendKey val="0"/>
          <c:showVal val="1"/>
          <c:showCatName val="0"/>
          <c:showSerName val="0"/>
          <c:showPercent val="0"/>
          <c:showBubbleSize val="0"/>
        </c:dLbls>
        <c:marker val="1"/>
        <c:smooth val="0"/>
        <c:axId val="100820992"/>
        <c:axId val="118023872"/>
      </c:lineChart>
      <c:catAx>
        <c:axId val="1008209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023872"/>
        <c:crosses val="autoZero"/>
        <c:auto val="1"/>
        <c:lblAlgn val="ctr"/>
        <c:lblOffset val="100"/>
        <c:noMultiLvlLbl val="0"/>
      </c:catAx>
      <c:valAx>
        <c:axId val="118023872"/>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00820992"/>
        <c:crosses val="autoZero"/>
        <c:crossBetween val="between"/>
      </c:valAx>
      <c:spPr>
        <a:noFill/>
        <a:ln>
          <a:noFill/>
        </a:ln>
        <a:effectLst/>
      </c:spPr>
    </c:plotArea>
    <c:legend>
      <c:legendPos val="l"/>
      <c:layout>
        <c:manualLayout>
          <c:xMode val="edge"/>
          <c:yMode val="edge"/>
          <c:x val="2.2823417985936643E-2"/>
          <c:y val="0.1882295395827755"/>
          <c:w val="0.22099770847159722"/>
          <c:h val="0.67376504959916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Лист1!$E$8</c:f>
              <c:strCache>
                <c:ptCount val="1"/>
                <c:pt idx="0">
                  <c:v>Підтримую</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Лист1!$F$7:$J$7</c:f>
              <c:strCache>
                <c:ptCount val="5"/>
                <c:pt idx="0">
                  <c:v>18-29 років</c:v>
                </c:pt>
                <c:pt idx="1">
                  <c:v>30-39 років</c:v>
                </c:pt>
                <c:pt idx="2">
                  <c:v>40-49 років</c:v>
                </c:pt>
                <c:pt idx="3">
                  <c:v>50-59 років</c:v>
                </c:pt>
                <c:pt idx="4">
                  <c:v>Старше 60 рокв</c:v>
                </c:pt>
              </c:strCache>
            </c:strRef>
          </c:cat>
          <c:val>
            <c:numRef>
              <c:f>Лист1!$F$8:$J$8</c:f>
              <c:numCache>
                <c:formatCode>0.00%</c:formatCode>
                <c:ptCount val="5"/>
                <c:pt idx="0">
                  <c:v>0.48499999999999999</c:v>
                </c:pt>
                <c:pt idx="1">
                  <c:v>0.41399999999999998</c:v>
                </c:pt>
                <c:pt idx="2">
                  <c:v>0.39500000000000002</c:v>
                </c:pt>
                <c:pt idx="3">
                  <c:v>0.35399999999999998</c:v>
                </c:pt>
                <c:pt idx="4">
                  <c:v>0.38100000000000001</c:v>
                </c:pt>
              </c:numCache>
            </c:numRef>
          </c:val>
          <c:extLst xmlns:c16r2="http://schemas.microsoft.com/office/drawing/2015/06/chart">
            <c:ext xmlns:c16="http://schemas.microsoft.com/office/drawing/2014/chart" uri="{C3380CC4-5D6E-409C-BE32-E72D297353CC}">
              <c16:uniqueId val="{00000000-5F2F-4155-B8B5-E2A090BE2E05}"/>
            </c:ext>
          </c:extLst>
        </c:ser>
        <c:ser>
          <c:idx val="1"/>
          <c:order val="1"/>
          <c:tx>
            <c:strRef>
              <c:f>Лист1!$E$9</c:f>
              <c:strCache>
                <c:ptCount val="1"/>
                <c:pt idx="0">
                  <c:v>Не підтримую</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Лист1!$F$7:$J$7</c:f>
              <c:strCache>
                <c:ptCount val="5"/>
                <c:pt idx="0">
                  <c:v>18-29 років</c:v>
                </c:pt>
                <c:pt idx="1">
                  <c:v>30-39 років</c:v>
                </c:pt>
                <c:pt idx="2">
                  <c:v>40-49 років</c:v>
                </c:pt>
                <c:pt idx="3">
                  <c:v>50-59 років</c:v>
                </c:pt>
                <c:pt idx="4">
                  <c:v>Старше 60 рокв</c:v>
                </c:pt>
              </c:strCache>
            </c:strRef>
          </c:cat>
          <c:val>
            <c:numRef>
              <c:f>Лист1!$F$9:$J$9</c:f>
              <c:numCache>
                <c:formatCode>0.00%</c:formatCode>
                <c:ptCount val="5"/>
                <c:pt idx="0">
                  <c:v>0.22</c:v>
                </c:pt>
                <c:pt idx="1">
                  <c:v>0.33500000000000002</c:v>
                </c:pt>
                <c:pt idx="2">
                  <c:v>0.311</c:v>
                </c:pt>
                <c:pt idx="3">
                  <c:v>0.33500000000000002</c:v>
                </c:pt>
                <c:pt idx="4">
                  <c:v>0.36099999999999999</c:v>
                </c:pt>
              </c:numCache>
            </c:numRef>
          </c:val>
          <c:extLst xmlns:c16r2="http://schemas.microsoft.com/office/drawing/2015/06/chart">
            <c:ext xmlns:c16="http://schemas.microsoft.com/office/drawing/2014/chart" uri="{C3380CC4-5D6E-409C-BE32-E72D297353CC}">
              <c16:uniqueId val="{00000001-5F2F-4155-B8B5-E2A090BE2E05}"/>
            </c:ext>
          </c:extLst>
        </c:ser>
        <c:ser>
          <c:idx val="2"/>
          <c:order val="2"/>
          <c:tx>
            <c:strRef>
              <c:f>Лист1!$E$10</c:f>
              <c:strCache>
                <c:ptCount val="1"/>
                <c:pt idx="0">
                  <c:v>Складно сказати однозначно</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Лист1!$F$7:$J$7</c:f>
              <c:strCache>
                <c:ptCount val="5"/>
                <c:pt idx="0">
                  <c:v>18-29 років</c:v>
                </c:pt>
                <c:pt idx="1">
                  <c:v>30-39 років</c:v>
                </c:pt>
                <c:pt idx="2">
                  <c:v>40-49 років</c:v>
                </c:pt>
                <c:pt idx="3">
                  <c:v>50-59 років</c:v>
                </c:pt>
                <c:pt idx="4">
                  <c:v>Старше 60 рокв</c:v>
                </c:pt>
              </c:strCache>
            </c:strRef>
          </c:cat>
          <c:val>
            <c:numRef>
              <c:f>Лист1!$F$10:$J$10</c:f>
              <c:numCache>
                <c:formatCode>0.00%</c:formatCode>
                <c:ptCount val="5"/>
                <c:pt idx="0">
                  <c:v>0.20499999999999999</c:v>
                </c:pt>
                <c:pt idx="1">
                  <c:v>0.182</c:v>
                </c:pt>
                <c:pt idx="2">
                  <c:v>0.21</c:v>
                </c:pt>
                <c:pt idx="3">
                  <c:v>0.222</c:v>
                </c:pt>
                <c:pt idx="4">
                  <c:v>0.153</c:v>
                </c:pt>
              </c:numCache>
            </c:numRef>
          </c:val>
          <c:extLst xmlns:c16r2="http://schemas.microsoft.com/office/drawing/2015/06/chart">
            <c:ext xmlns:c16="http://schemas.microsoft.com/office/drawing/2014/chart" uri="{C3380CC4-5D6E-409C-BE32-E72D297353CC}">
              <c16:uniqueId val="{00000002-5F2F-4155-B8B5-E2A090BE2E05}"/>
            </c:ext>
          </c:extLst>
        </c:ser>
        <c:ser>
          <c:idx val="3"/>
          <c:order val="3"/>
          <c:tx>
            <c:strRef>
              <c:f>Лист1!$E$11</c:f>
              <c:strCache>
                <c:ptCount val="1"/>
                <c:pt idx="0">
                  <c:v>Нічого не знаю про цей процес</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Лист1!$F$7:$J$7</c:f>
              <c:strCache>
                <c:ptCount val="5"/>
                <c:pt idx="0">
                  <c:v>18-29 років</c:v>
                </c:pt>
                <c:pt idx="1">
                  <c:v>30-39 років</c:v>
                </c:pt>
                <c:pt idx="2">
                  <c:v>40-49 років</c:v>
                </c:pt>
                <c:pt idx="3">
                  <c:v>50-59 років</c:v>
                </c:pt>
                <c:pt idx="4">
                  <c:v>Старше 60 рокв</c:v>
                </c:pt>
              </c:strCache>
            </c:strRef>
          </c:cat>
          <c:val>
            <c:numRef>
              <c:f>Лист1!$F$11:$J$11</c:f>
              <c:numCache>
                <c:formatCode>0.00%</c:formatCode>
                <c:ptCount val="5"/>
                <c:pt idx="0">
                  <c:v>0.09</c:v>
                </c:pt>
                <c:pt idx="1">
                  <c:v>6.9000000000000006E-2</c:v>
                </c:pt>
                <c:pt idx="2">
                  <c:v>8.4000000000000005E-2</c:v>
                </c:pt>
                <c:pt idx="3">
                  <c:v>8.8999999999999996E-2</c:v>
                </c:pt>
                <c:pt idx="4">
                  <c:v>0.104</c:v>
                </c:pt>
              </c:numCache>
            </c:numRef>
          </c:val>
          <c:extLst xmlns:c16r2="http://schemas.microsoft.com/office/drawing/2015/06/chart">
            <c:ext xmlns:c16="http://schemas.microsoft.com/office/drawing/2014/chart" uri="{C3380CC4-5D6E-409C-BE32-E72D297353CC}">
              <c16:uniqueId val="{00000003-5F2F-4155-B8B5-E2A090BE2E05}"/>
            </c:ext>
          </c:extLst>
        </c:ser>
        <c:dLbls>
          <c:showLegendKey val="0"/>
          <c:showVal val="1"/>
          <c:showCatName val="0"/>
          <c:showSerName val="0"/>
          <c:showPercent val="0"/>
          <c:showBubbleSize val="0"/>
        </c:dLbls>
        <c:gapWidth val="150"/>
        <c:shape val="box"/>
        <c:axId val="118082048"/>
        <c:axId val="118026752"/>
        <c:axId val="0"/>
      </c:bar3DChart>
      <c:catAx>
        <c:axId val="11808204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026752"/>
        <c:crosses val="autoZero"/>
        <c:auto val="1"/>
        <c:lblAlgn val="ctr"/>
        <c:lblOffset val="100"/>
        <c:noMultiLvlLbl val="0"/>
      </c:catAx>
      <c:valAx>
        <c:axId val="118026752"/>
        <c:scaling>
          <c:orientation val="minMax"/>
        </c:scaling>
        <c:delete val="0"/>
        <c:axPos val="t"/>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1180820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1" cy="501650"/>
          </a:xfrm>
          <a:prstGeom prst="rect">
            <a:avLst/>
          </a:prstGeom>
        </p:spPr>
        <p:txBody>
          <a:bodyPr vert="horz" lIns="92432" tIns="46216" rIns="92432" bIns="46216"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902075" y="0"/>
            <a:ext cx="2984501" cy="501650"/>
          </a:xfrm>
          <a:prstGeom prst="rect">
            <a:avLst/>
          </a:prstGeom>
        </p:spPr>
        <p:txBody>
          <a:bodyPr vert="horz" lIns="92432" tIns="46216" rIns="92432" bIns="46216" rtlCol="0"/>
          <a:lstStyle>
            <a:lvl1pPr algn="r" eaLnBrk="1" fontAlgn="auto" hangingPunct="1">
              <a:spcBef>
                <a:spcPts val="0"/>
              </a:spcBef>
              <a:spcAft>
                <a:spcPts val="0"/>
              </a:spcAft>
              <a:defRPr sz="1200">
                <a:latin typeface="+mn-lt"/>
              </a:defRPr>
            </a:lvl1pPr>
          </a:lstStyle>
          <a:p>
            <a:pPr>
              <a:defRPr/>
            </a:pPr>
            <a:fld id="{111FB7BC-0D8A-4927-BCE5-055E972D05C2}" type="datetimeFigureOut">
              <a:rPr lang="ru-RU"/>
              <a:pPr>
                <a:defRPr/>
              </a:pPr>
              <a:t>19.10.2017</a:t>
            </a:fld>
            <a:endParaRPr lang="ru-RU"/>
          </a:p>
        </p:txBody>
      </p:sp>
      <p:sp>
        <p:nvSpPr>
          <p:cNvPr id="4" name="Образ слайда 3"/>
          <p:cNvSpPr>
            <a:spLocks noGrp="1" noRot="1" noChangeAspect="1"/>
          </p:cNvSpPr>
          <p:nvPr>
            <p:ph type="sldImg" idx="2"/>
          </p:nvPr>
        </p:nvSpPr>
        <p:spPr>
          <a:xfrm>
            <a:off x="728663" y="750888"/>
            <a:ext cx="5430837" cy="3759200"/>
          </a:xfrm>
          <a:prstGeom prst="rect">
            <a:avLst/>
          </a:prstGeom>
          <a:noFill/>
          <a:ln w="12700">
            <a:solidFill>
              <a:prstClr val="black"/>
            </a:solidFill>
          </a:ln>
        </p:spPr>
        <p:txBody>
          <a:bodyPr vert="horz" lIns="92432" tIns="46216" rIns="92432" bIns="46216" rtlCol="0" anchor="ctr"/>
          <a:lstStyle/>
          <a:p>
            <a:pPr lvl="0"/>
            <a:endParaRPr lang="ru-RU" noProof="0"/>
          </a:p>
        </p:txBody>
      </p:sp>
      <p:sp>
        <p:nvSpPr>
          <p:cNvPr id="5" name="Заметки 4"/>
          <p:cNvSpPr>
            <a:spLocks noGrp="1"/>
          </p:cNvSpPr>
          <p:nvPr>
            <p:ph type="body" sz="quarter" idx="3"/>
          </p:nvPr>
        </p:nvSpPr>
        <p:spPr>
          <a:xfrm>
            <a:off x="688976" y="4759325"/>
            <a:ext cx="5510213" cy="4510088"/>
          </a:xfrm>
          <a:prstGeom prst="rect">
            <a:avLst/>
          </a:prstGeom>
        </p:spPr>
        <p:txBody>
          <a:bodyPr vert="horz" lIns="92432" tIns="46216" rIns="92432" bIns="46216"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517063"/>
            <a:ext cx="2984501" cy="501650"/>
          </a:xfrm>
          <a:prstGeom prst="rect">
            <a:avLst/>
          </a:prstGeom>
        </p:spPr>
        <p:txBody>
          <a:bodyPr vert="horz" lIns="92432" tIns="46216" rIns="92432" bIns="46216"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902075" y="9517063"/>
            <a:ext cx="2984501" cy="501650"/>
          </a:xfrm>
          <a:prstGeom prst="rect">
            <a:avLst/>
          </a:prstGeom>
        </p:spPr>
        <p:txBody>
          <a:bodyPr vert="horz" wrap="square" lIns="92432" tIns="46216" rIns="92432" bIns="46216" numCol="1" anchor="b" anchorCtr="0" compatLnSpc="1">
            <a:prstTxWarp prst="textNoShape">
              <a:avLst/>
            </a:prstTxWarp>
          </a:bodyPr>
          <a:lstStyle>
            <a:lvl1pPr algn="r" eaLnBrk="1" hangingPunct="1">
              <a:defRPr sz="1200"/>
            </a:lvl1pPr>
          </a:lstStyle>
          <a:p>
            <a:pPr>
              <a:defRPr/>
            </a:pPr>
            <a:fld id="{350E8ECE-A1AA-435B-B580-ECFC6904C94D}" type="slidenum">
              <a:rPr lang="ru-RU" altLang="uk-UA"/>
              <a:pPr>
                <a:defRPr/>
              </a:pPr>
              <a:t>‹#›</a:t>
            </a:fld>
            <a:endParaRPr lang="ru-RU" altLang="uk-UA"/>
          </a:p>
        </p:txBody>
      </p:sp>
    </p:spTree>
    <p:extLst>
      <p:ext uri="{BB962C8B-B14F-4D97-AF65-F5344CB8AC3E}">
        <p14:creationId xmlns:p14="http://schemas.microsoft.com/office/powerpoint/2010/main" val="4117938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altLang="uk-UA"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839" indent="-285708">
              <a:defRPr>
                <a:solidFill>
                  <a:schemeClr val="tx1"/>
                </a:solidFill>
                <a:latin typeface="Calibri" pitchFamily="34" charset="0"/>
              </a:defRPr>
            </a:lvl2pPr>
            <a:lvl3pPr marL="1142829" indent="-228566">
              <a:defRPr>
                <a:solidFill>
                  <a:schemeClr val="tx1"/>
                </a:solidFill>
                <a:latin typeface="Calibri" pitchFamily="34" charset="0"/>
              </a:defRPr>
            </a:lvl3pPr>
            <a:lvl4pPr marL="1599962" indent="-228566">
              <a:defRPr>
                <a:solidFill>
                  <a:schemeClr val="tx1"/>
                </a:solidFill>
                <a:latin typeface="Calibri" pitchFamily="34" charset="0"/>
              </a:defRPr>
            </a:lvl4pPr>
            <a:lvl5pPr marL="2057094" indent="-228566">
              <a:defRPr>
                <a:solidFill>
                  <a:schemeClr val="tx1"/>
                </a:solidFill>
                <a:latin typeface="Calibri" pitchFamily="34" charset="0"/>
              </a:defRPr>
            </a:lvl5pPr>
            <a:lvl6pPr marL="2514226" indent="-228566" eaLnBrk="0" fontAlgn="base" hangingPunct="0">
              <a:spcBef>
                <a:spcPct val="0"/>
              </a:spcBef>
              <a:spcAft>
                <a:spcPct val="0"/>
              </a:spcAft>
              <a:defRPr>
                <a:solidFill>
                  <a:schemeClr val="tx1"/>
                </a:solidFill>
                <a:latin typeface="Calibri" pitchFamily="34" charset="0"/>
              </a:defRPr>
            </a:lvl6pPr>
            <a:lvl7pPr marL="2971358" indent="-228566" eaLnBrk="0" fontAlgn="base" hangingPunct="0">
              <a:spcBef>
                <a:spcPct val="0"/>
              </a:spcBef>
              <a:spcAft>
                <a:spcPct val="0"/>
              </a:spcAft>
              <a:defRPr>
                <a:solidFill>
                  <a:schemeClr val="tx1"/>
                </a:solidFill>
                <a:latin typeface="Calibri" pitchFamily="34" charset="0"/>
              </a:defRPr>
            </a:lvl7pPr>
            <a:lvl8pPr marL="3428489" indent="-228566" eaLnBrk="0" fontAlgn="base" hangingPunct="0">
              <a:spcBef>
                <a:spcPct val="0"/>
              </a:spcBef>
              <a:spcAft>
                <a:spcPct val="0"/>
              </a:spcAft>
              <a:defRPr>
                <a:solidFill>
                  <a:schemeClr val="tx1"/>
                </a:solidFill>
                <a:latin typeface="Calibri" pitchFamily="34" charset="0"/>
              </a:defRPr>
            </a:lvl8pPr>
            <a:lvl9pPr marL="3885621" indent="-228566" eaLnBrk="0" fontAlgn="base" hangingPunct="0">
              <a:spcBef>
                <a:spcPct val="0"/>
              </a:spcBef>
              <a:spcAft>
                <a:spcPct val="0"/>
              </a:spcAft>
              <a:defRPr>
                <a:solidFill>
                  <a:schemeClr val="tx1"/>
                </a:solidFill>
                <a:latin typeface="Calibri" pitchFamily="34" charset="0"/>
              </a:defRPr>
            </a:lvl9pPr>
          </a:lstStyle>
          <a:p>
            <a:fld id="{302CFB07-0004-413E-A083-7FFD893B471D}" type="slidenum">
              <a:rPr lang="ru-RU" altLang="uk-UA" smtClean="0">
                <a:solidFill>
                  <a:srgbClr val="000000"/>
                </a:solidFill>
              </a:rPr>
              <a:pPr/>
              <a:t>1</a:t>
            </a:fld>
            <a:endParaRPr lang="ru-RU" altLang="uk-UA"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AF4535B-E536-4672-AA53-C2C8917CD46C}"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2375FB-8408-4491-A464-D867B536727E}" type="slidenum">
              <a:rPr lang="ru-RU" altLang="uk-UA"/>
              <a:pPr>
                <a:defRPr/>
              </a:pPr>
              <a:t>‹#›</a:t>
            </a:fld>
            <a:endParaRPr lang="ru-RU" altLang="uk-UA"/>
          </a:p>
        </p:txBody>
      </p:sp>
    </p:spTree>
    <p:extLst>
      <p:ext uri="{BB962C8B-B14F-4D97-AF65-F5344CB8AC3E}">
        <p14:creationId xmlns:p14="http://schemas.microsoft.com/office/powerpoint/2010/main" val="385128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0931D0E-DD54-4508-A58D-434667C259F5}"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492C08-FBB7-4ACD-B8FD-6EDB661F84DC}" type="slidenum">
              <a:rPr lang="ru-RU" altLang="uk-UA"/>
              <a:pPr>
                <a:defRPr/>
              </a:pPr>
              <a:t>‹#›</a:t>
            </a:fld>
            <a:endParaRPr lang="ru-RU" altLang="uk-UA"/>
          </a:p>
        </p:txBody>
      </p:sp>
    </p:spTree>
    <p:extLst>
      <p:ext uri="{BB962C8B-B14F-4D97-AF65-F5344CB8AC3E}">
        <p14:creationId xmlns:p14="http://schemas.microsoft.com/office/powerpoint/2010/main" val="390828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68F20C-7FCF-4516-979A-742B57382049}"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A1F89C-A308-4752-8661-8ECE55F7C3BD}" type="slidenum">
              <a:rPr lang="ru-RU" altLang="uk-UA"/>
              <a:pPr>
                <a:defRPr/>
              </a:pPr>
              <a:t>‹#›</a:t>
            </a:fld>
            <a:endParaRPr lang="ru-RU" altLang="uk-UA"/>
          </a:p>
        </p:txBody>
      </p:sp>
    </p:spTree>
    <p:extLst>
      <p:ext uri="{BB962C8B-B14F-4D97-AF65-F5344CB8AC3E}">
        <p14:creationId xmlns:p14="http://schemas.microsoft.com/office/powerpoint/2010/main" val="226247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5EB3717-88A0-4BDC-944C-F6F3277D5C1C}"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7C01EA8-0E87-48B5-A4BF-AA505F924C98}" type="slidenum">
              <a:rPr lang="ru-RU" altLang="uk-UA"/>
              <a:pPr>
                <a:defRPr/>
              </a:pPr>
              <a:t>‹#›</a:t>
            </a:fld>
            <a:endParaRPr lang="ru-RU" altLang="uk-UA"/>
          </a:p>
        </p:txBody>
      </p:sp>
    </p:spTree>
    <p:extLst>
      <p:ext uri="{BB962C8B-B14F-4D97-AF65-F5344CB8AC3E}">
        <p14:creationId xmlns:p14="http://schemas.microsoft.com/office/powerpoint/2010/main" val="250701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8CF26BB-1883-469A-B60E-81C9DC9EB2CA}"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D87649-3813-4263-991A-F6C3053C59F7}" type="slidenum">
              <a:rPr lang="ru-RU" altLang="uk-UA"/>
              <a:pPr>
                <a:defRPr/>
              </a:pPr>
              <a:t>‹#›</a:t>
            </a:fld>
            <a:endParaRPr lang="ru-RU" altLang="uk-UA"/>
          </a:p>
        </p:txBody>
      </p:sp>
    </p:spTree>
    <p:extLst>
      <p:ext uri="{BB962C8B-B14F-4D97-AF65-F5344CB8AC3E}">
        <p14:creationId xmlns:p14="http://schemas.microsoft.com/office/powerpoint/2010/main" val="159035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CAA92C6-8358-4136-B706-8D49487C7A2A}"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7D27B4-12AD-4029-8E7D-134C7AFB6CCF}" type="slidenum">
              <a:rPr lang="ru-RU" altLang="uk-UA"/>
              <a:pPr>
                <a:defRPr/>
              </a:pPr>
              <a:t>‹#›</a:t>
            </a:fld>
            <a:endParaRPr lang="ru-RU" altLang="uk-UA"/>
          </a:p>
        </p:txBody>
      </p:sp>
    </p:spTree>
    <p:extLst>
      <p:ext uri="{BB962C8B-B14F-4D97-AF65-F5344CB8AC3E}">
        <p14:creationId xmlns:p14="http://schemas.microsoft.com/office/powerpoint/2010/main" val="341782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A18B0AA-E9FF-4F41-9E98-FCDCC121DD3F}"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C3B071C-5F84-4443-A629-0E39903CA480}" type="slidenum">
              <a:rPr lang="ru-RU" altLang="uk-UA"/>
              <a:pPr>
                <a:defRPr/>
              </a:pPr>
              <a:t>‹#›</a:t>
            </a:fld>
            <a:endParaRPr lang="ru-RU" altLang="uk-UA"/>
          </a:p>
        </p:txBody>
      </p:sp>
    </p:spTree>
    <p:extLst>
      <p:ext uri="{BB962C8B-B14F-4D97-AF65-F5344CB8AC3E}">
        <p14:creationId xmlns:p14="http://schemas.microsoft.com/office/powerpoint/2010/main" val="3959509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69A2C6A-6255-4BB8-B04D-A0CE01F7FCF7}" type="datetime1">
              <a:rPr lang="ru-RU"/>
              <a:pPr>
                <a:defRPr/>
              </a:pPr>
              <a:t>19.10.2017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F42AD9-97C1-4183-82D1-BA95843FFF1F}" type="slidenum">
              <a:rPr lang="ru-RU" altLang="uk-UA"/>
              <a:pPr>
                <a:defRPr/>
              </a:pPr>
              <a:t>‹#›</a:t>
            </a:fld>
            <a:endParaRPr lang="ru-RU" altLang="uk-UA"/>
          </a:p>
        </p:txBody>
      </p:sp>
    </p:spTree>
    <p:extLst>
      <p:ext uri="{BB962C8B-B14F-4D97-AF65-F5344CB8AC3E}">
        <p14:creationId xmlns:p14="http://schemas.microsoft.com/office/powerpoint/2010/main" val="74061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D3D8287-D882-49E2-AB02-FACF100D928F}" type="datetime1">
              <a:rPr lang="ru-RU"/>
              <a:pPr>
                <a:defRPr/>
              </a:pPr>
              <a:t>19.10.2017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51F402-B2AF-4A38-A99F-7ED557B38AE0}" type="slidenum">
              <a:rPr lang="ru-RU" altLang="uk-UA"/>
              <a:pPr>
                <a:defRPr/>
              </a:pPr>
              <a:t>‹#›</a:t>
            </a:fld>
            <a:endParaRPr lang="ru-RU" altLang="uk-UA"/>
          </a:p>
        </p:txBody>
      </p:sp>
    </p:spTree>
    <p:extLst>
      <p:ext uri="{BB962C8B-B14F-4D97-AF65-F5344CB8AC3E}">
        <p14:creationId xmlns:p14="http://schemas.microsoft.com/office/powerpoint/2010/main" val="388468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6684E3F-9A25-49C6-B3A1-59115BDB543D}" type="datetime1">
              <a:rPr lang="ru-RU"/>
              <a:pPr>
                <a:defRPr/>
              </a:pPr>
              <a:t>19.10.2017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147CD9-630F-4B6C-B3AC-ED2F4C3A6866}" type="slidenum">
              <a:rPr lang="ru-RU" altLang="uk-UA"/>
              <a:pPr>
                <a:defRPr/>
              </a:pPr>
              <a:t>‹#›</a:t>
            </a:fld>
            <a:endParaRPr lang="ru-RU" altLang="uk-UA"/>
          </a:p>
        </p:txBody>
      </p:sp>
    </p:spTree>
    <p:extLst>
      <p:ext uri="{BB962C8B-B14F-4D97-AF65-F5344CB8AC3E}">
        <p14:creationId xmlns:p14="http://schemas.microsoft.com/office/powerpoint/2010/main" val="91459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895AC24-6A3F-4688-A272-E7AFBDC374A8}"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ECE9FD-D97A-48BA-9A4E-58B1694823A4}" type="slidenum">
              <a:rPr lang="ru-RU" altLang="uk-UA"/>
              <a:pPr>
                <a:defRPr/>
              </a:pPr>
              <a:t>‹#›</a:t>
            </a:fld>
            <a:endParaRPr lang="ru-RU" altLang="uk-UA"/>
          </a:p>
        </p:txBody>
      </p:sp>
    </p:spTree>
    <p:extLst>
      <p:ext uri="{BB962C8B-B14F-4D97-AF65-F5344CB8AC3E}">
        <p14:creationId xmlns:p14="http://schemas.microsoft.com/office/powerpoint/2010/main" val="178917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C44EA8-03F5-42B4-BAEE-BD1B40447785}"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523BCD-E357-479B-87B1-F5A7C31337DD}" type="slidenum">
              <a:rPr lang="ru-RU" altLang="uk-UA"/>
              <a:pPr>
                <a:defRPr/>
              </a:pPr>
              <a:t>‹#›</a:t>
            </a:fld>
            <a:endParaRPr lang="ru-RU" altLang="uk-UA"/>
          </a:p>
        </p:txBody>
      </p:sp>
    </p:spTree>
    <p:extLst>
      <p:ext uri="{BB962C8B-B14F-4D97-AF65-F5344CB8AC3E}">
        <p14:creationId xmlns:p14="http://schemas.microsoft.com/office/powerpoint/2010/main" val="242801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F170D0-6D2A-459B-9752-54B7764F88D2}"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9DFCE5-A234-45ED-8732-E3EA707AD304}" type="slidenum">
              <a:rPr lang="ru-RU" altLang="uk-UA"/>
              <a:pPr>
                <a:defRPr/>
              </a:pPr>
              <a:t>‹#›</a:t>
            </a:fld>
            <a:endParaRPr lang="ru-RU" altLang="uk-UA"/>
          </a:p>
        </p:txBody>
      </p:sp>
    </p:spTree>
    <p:extLst>
      <p:ext uri="{BB962C8B-B14F-4D97-AF65-F5344CB8AC3E}">
        <p14:creationId xmlns:p14="http://schemas.microsoft.com/office/powerpoint/2010/main" val="29080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6CF3A42-2706-4524-AC65-1B09DD3079E7}"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29F5AC-748F-4027-A04E-AC5FEA7A4760}" type="slidenum">
              <a:rPr lang="ru-RU" altLang="uk-UA"/>
              <a:pPr>
                <a:defRPr/>
              </a:pPr>
              <a:t>‹#›</a:t>
            </a:fld>
            <a:endParaRPr lang="ru-RU" altLang="uk-UA"/>
          </a:p>
        </p:txBody>
      </p:sp>
    </p:spTree>
    <p:extLst>
      <p:ext uri="{BB962C8B-B14F-4D97-AF65-F5344CB8AC3E}">
        <p14:creationId xmlns:p14="http://schemas.microsoft.com/office/powerpoint/2010/main" val="331578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A04963-BBD6-447B-A5FC-00BB9380A613}"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213DF2-B512-40D7-AF7B-DB7282B481EC}" type="slidenum">
              <a:rPr lang="ru-RU" altLang="uk-UA"/>
              <a:pPr>
                <a:defRPr/>
              </a:pPr>
              <a:t>‹#›</a:t>
            </a:fld>
            <a:endParaRPr lang="ru-RU" altLang="uk-UA"/>
          </a:p>
        </p:txBody>
      </p:sp>
    </p:spTree>
    <p:extLst>
      <p:ext uri="{BB962C8B-B14F-4D97-AF65-F5344CB8AC3E}">
        <p14:creationId xmlns:p14="http://schemas.microsoft.com/office/powerpoint/2010/main" val="137316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0AD75A7-D885-4F44-9FB5-E9FD09BC8672}" type="datetime1">
              <a:rPr lang="ru-RU"/>
              <a:pPr>
                <a:defRPr/>
              </a:pPr>
              <a:t>19.10.2017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17410C-BB7B-465A-8F5C-9E0E266BE125}" type="slidenum">
              <a:rPr lang="ru-RU" altLang="uk-UA"/>
              <a:pPr>
                <a:defRPr/>
              </a:pPr>
              <a:t>‹#›</a:t>
            </a:fld>
            <a:endParaRPr lang="ru-RU" altLang="uk-UA"/>
          </a:p>
        </p:txBody>
      </p:sp>
    </p:spTree>
    <p:extLst>
      <p:ext uri="{BB962C8B-B14F-4D97-AF65-F5344CB8AC3E}">
        <p14:creationId xmlns:p14="http://schemas.microsoft.com/office/powerpoint/2010/main" val="63035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CC038F5-7227-4217-B3CB-62A339FEF320}"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059F25-96CC-42B3-8E78-3E532726B2C8}" type="slidenum">
              <a:rPr lang="ru-RU" altLang="uk-UA"/>
              <a:pPr>
                <a:defRPr/>
              </a:pPr>
              <a:t>‹#›</a:t>
            </a:fld>
            <a:endParaRPr lang="ru-RU" altLang="uk-UA"/>
          </a:p>
        </p:txBody>
      </p:sp>
    </p:spTree>
    <p:extLst>
      <p:ext uri="{BB962C8B-B14F-4D97-AF65-F5344CB8AC3E}">
        <p14:creationId xmlns:p14="http://schemas.microsoft.com/office/powerpoint/2010/main" val="292281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85108A1-F9AE-48B2-92B0-2C8CD857D2EB}" type="datetime1">
              <a:rPr lang="ru-RU"/>
              <a:pPr>
                <a:defRPr/>
              </a:pPr>
              <a:t>19.10.2017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842D2BC-54D2-4E2C-94D9-E82402BF774B}" type="slidenum">
              <a:rPr lang="ru-RU" altLang="uk-UA"/>
              <a:pPr>
                <a:defRPr/>
              </a:pPr>
              <a:t>‹#›</a:t>
            </a:fld>
            <a:endParaRPr lang="ru-RU" altLang="uk-UA"/>
          </a:p>
        </p:txBody>
      </p:sp>
    </p:spTree>
    <p:extLst>
      <p:ext uri="{BB962C8B-B14F-4D97-AF65-F5344CB8AC3E}">
        <p14:creationId xmlns:p14="http://schemas.microsoft.com/office/powerpoint/2010/main" val="313976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F0BF361-C709-423C-947F-F824F0561F3C}" type="datetime1">
              <a:rPr lang="ru-RU"/>
              <a:pPr>
                <a:defRPr/>
              </a:pPr>
              <a:t>19.10.2017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873DD50-7E08-4B43-8FDF-A0618086B3BA}" type="slidenum">
              <a:rPr lang="ru-RU" altLang="uk-UA"/>
              <a:pPr>
                <a:defRPr/>
              </a:pPr>
              <a:t>‹#›</a:t>
            </a:fld>
            <a:endParaRPr lang="ru-RU" altLang="uk-UA"/>
          </a:p>
        </p:txBody>
      </p:sp>
    </p:spTree>
    <p:extLst>
      <p:ext uri="{BB962C8B-B14F-4D97-AF65-F5344CB8AC3E}">
        <p14:creationId xmlns:p14="http://schemas.microsoft.com/office/powerpoint/2010/main" val="366134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CA22DF3-8CA3-4B1A-8316-A1267F56D998}" type="datetime1">
              <a:rPr lang="ru-RU"/>
              <a:pPr>
                <a:defRPr/>
              </a:pPr>
              <a:t>19.10.2017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9BE7C47-166F-41A0-9608-FD5FE5D23168}" type="slidenum">
              <a:rPr lang="ru-RU" altLang="uk-UA"/>
              <a:pPr>
                <a:defRPr/>
              </a:pPr>
              <a:t>‹#›</a:t>
            </a:fld>
            <a:endParaRPr lang="ru-RU" altLang="uk-UA"/>
          </a:p>
        </p:txBody>
      </p:sp>
    </p:spTree>
    <p:extLst>
      <p:ext uri="{BB962C8B-B14F-4D97-AF65-F5344CB8AC3E}">
        <p14:creationId xmlns:p14="http://schemas.microsoft.com/office/powerpoint/2010/main" val="369346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67F7CB-2CC7-4E5D-8F95-D031579F435C}"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5EE8B9-8E8D-48A5-8530-91C037E62C22}" type="slidenum">
              <a:rPr lang="ru-RU" altLang="uk-UA"/>
              <a:pPr>
                <a:defRPr/>
              </a:pPr>
              <a:t>‹#›</a:t>
            </a:fld>
            <a:endParaRPr lang="ru-RU" altLang="uk-UA"/>
          </a:p>
        </p:txBody>
      </p:sp>
    </p:spTree>
    <p:extLst>
      <p:ext uri="{BB962C8B-B14F-4D97-AF65-F5344CB8AC3E}">
        <p14:creationId xmlns:p14="http://schemas.microsoft.com/office/powerpoint/2010/main" val="165489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BB9B4A-0F5B-4CCA-98EE-C0EC9EC77AAA}" type="datetime1">
              <a:rPr lang="ru-RU"/>
              <a:pPr>
                <a:defRPr/>
              </a:pPr>
              <a:t>19.10.2017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C68EEF2-5EE9-47FA-A47E-E9BC429D5026}" type="slidenum">
              <a:rPr lang="ru-RU" altLang="uk-UA"/>
              <a:pPr>
                <a:defRPr/>
              </a:pPr>
              <a:t>‹#›</a:t>
            </a:fld>
            <a:endParaRPr lang="ru-RU" altLang="uk-UA"/>
          </a:p>
        </p:txBody>
      </p:sp>
    </p:spTree>
    <p:extLst>
      <p:ext uri="{BB962C8B-B14F-4D97-AF65-F5344CB8AC3E}">
        <p14:creationId xmlns:p14="http://schemas.microsoft.com/office/powerpoint/2010/main" val="221936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27D18C5-57EB-47D2-AA0A-F88F0BF338DA}" type="datetime1">
              <a:rPr lang="ru-RU"/>
              <a:pPr>
                <a:defRPr/>
              </a:pPr>
              <a:t>19.10.2017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BDF6A9B-A877-4ED2-93C0-4E03030C391F}"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2051"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539AC28-D463-4DA4-954D-FBD499DE6704}" type="datetime1">
              <a:rPr lang="ru-RU"/>
              <a:pPr>
                <a:defRPr/>
              </a:pPr>
              <a:t>19.10.2017</a:t>
            </a:fld>
            <a:endParaRPr lang="ru-RU"/>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8C9E17B-799B-4DB1-AF30-927314D66C47}"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www.irg.org.u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_____Microsoft_Excel_97-20032.xls"/><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_____Microsoft_Excel_97-20031.xls"/><Relationship Id="rId4" Type="http://schemas.openxmlformats.org/officeDocument/2006/relationships/oleObject" Target="../embeddings/oleObject1.bin"/><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_____Microsoft_Excel_97-20034.xls"/><Relationship Id="rId3" Type="http://schemas.openxmlformats.org/officeDocument/2006/relationships/image" Target="../media/image1.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_____Microsoft_Excel_97-20033.xls"/><Relationship Id="rId4" Type="http://schemas.openxmlformats.org/officeDocument/2006/relationships/oleObject" Target="../embeddings/oleObject3.bin"/><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_____Microsoft_Excel_97-20036.xls"/><Relationship Id="rId3" Type="http://schemas.openxmlformats.org/officeDocument/2006/relationships/image" Target="../media/image1.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_____Microsoft_Excel_97-20035.xls"/><Relationship Id="rId4" Type="http://schemas.openxmlformats.org/officeDocument/2006/relationships/oleObject" Target="../embeddings/oleObject5.bin"/><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документ 4"/>
          <p:cNvSpPr/>
          <p:nvPr/>
        </p:nvSpPr>
        <p:spPr>
          <a:xfrm rot="16200000">
            <a:off x="1098550" y="-1100138"/>
            <a:ext cx="6884988" cy="903128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202"/>
              <a:gd name="connsiteX1" fmla="*/ 21600 w 21600"/>
              <a:gd name="connsiteY1" fmla="*/ 0 h 20202"/>
              <a:gd name="connsiteX2" fmla="*/ 21600 w 21600"/>
              <a:gd name="connsiteY2" fmla="*/ 17322 h 20202"/>
              <a:gd name="connsiteX3" fmla="*/ 0 w 21600"/>
              <a:gd name="connsiteY3" fmla="*/ 20172 h 20202"/>
              <a:gd name="connsiteX4" fmla="*/ 0 w 21600"/>
              <a:gd name="connsiteY4" fmla="*/ 0 h 20202"/>
              <a:gd name="connsiteX0" fmla="*/ 0 w 21600"/>
              <a:gd name="connsiteY0" fmla="*/ 0 h 20529"/>
              <a:gd name="connsiteX1" fmla="*/ 21600 w 21600"/>
              <a:gd name="connsiteY1" fmla="*/ 0 h 20529"/>
              <a:gd name="connsiteX2" fmla="*/ 21600 w 21600"/>
              <a:gd name="connsiteY2" fmla="*/ 17322 h 20529"/>
              <a:gd name="connsiteX3" fmla="*/ 0 w 21600"/>
              <a:gd name="connsiteY3" fmla="*/ 20172 h 20529"/>
              <a:gd name="connsiteX4" fmla="*/ 0 w 21600"/>
              <a:gd name="connsiteY4" fmla="*/ 0 h 20529"/>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172">
                <a:moveTo>
                  <a:pt x="0" y="0"/>
                </a:moveTo>
                <a:lnTo>
                  <a:pt x="21600" y="0"/>
                </a:lnTo>
                <a:lnTo>
                  <a:pt x="21600" y="17322"/>
                </a:lnTo>
                <a:cubicBezTo>
                  <a:pt x="11065" y="14507"/>
                  <a:pt x="9786" y="12871"/>
                  <a:pt x="0" y="20172"/>
                </a:cubicBezTo>
                <a:lnTo>
                  <a:pt x="0" y="0"/>
                </a:lnTo>
                <a:close/>
              </a:path>
            </a:pathLst>
          </a:cu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Блок-схема: документ 14"/>
          <p:cNvSpPr/>
          <p:nvPr/>
        </p:nvSpPr>
        <p:spPr>
          <a:xfrm rot="-5400000">
            <a:off x="466193" y="-509125"/>
            <a:ext cx="6885386" cy="78488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249"/>
              <a:gd name="connsiteX1" fmla="*/ 21600 w 21600"/>
              <a:gd name="connsiteY1" fmla="*/ 0 h 20249"/>
              <a:gd name="connsiteX2" fmla="*/ 21600 w 21600"/>
              <a:gd name="connsiteY2" fmla="*/ 17322 h 20249"/>
              <a:gd name="connsiteX3" fmla="*/ 0 w 21600"/>
              <a:gd name="connsiteY3" fmla="*/ 20172 h 20249"/>
              <a:gd name="connsiteX4" fmla="*/ 0 w 21600"/>
              <a:gd name="connsiteY4" fmla="*/ 0 h 20249"/>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172">
                <a:moveTo>
                  <a:pt x="0" y="0"/>
                </a:moveTo>
                <a:lnTo>
                  <a:pt x="21600" y="0"/>
                </a:lnTo>
                <a:lnTo>
                  <a:pt x="21600" y="17322"/>
                </a:lnTo>
                <a:cubicBezTo>
                  <a:pt x="8196" y="6473"/>
                  <a:pt x="5394" y="13443"/>
                  <a:pt x="0" y="20172"/>
                </a:cubicBezTo>
                <a:lnTo>
                  <a:pt x="0" y="0"/>
                </a:lnTo>
                <a:close/>
              </a:path>
            </a:pathLst>
          </a:custGeom>
          <a:solidFill>
            <a:schemeClr val="accent1">
              <a:lumMod val="50000"/>
              <a:alpha val="8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 name="Блок-схема: документ 2"/>
          <p:cNvSpPr/>
          <p:nvPr/>
        </p:nvSpPr>
        <p:spPr>
          <a:xfrm rot="-5400000">
            <a:off x="-423622" y="380686"/>
            <a:ext cx="6885384" cy="60692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172">
                <a:moveTo>
                  <a:pt x="0" y="0"/>
                </a:moveTo>
                <a:lnTo>
                  <a:pt x="21600" y="0"/>
                </a:lnTo>
                <a:lnTo>
                  <a:pt x="21600" y="17322"/>
                </a:lnTo>
                <a:cubicBezTo>
                  <a:pt x="10049" y="12290"/>
                  <a:pt x="9344" y="14451"/>
                  <a:pt x="0" y="20172"/>
                </a:cubicBezTo>
                <a:lnTo>
                  <a:pt x="0" y="0"/>
                </a:lnTo>
                <a:close/>
              </a:path>
            </a:pathLst>
          </a:custGeom>
          <a:solidFill>
            <a:schemeClr val="accent1">
              <a:lumMod val="5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3081"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2800350"/>
            <a:ext cx="48514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15925" y="2009775"/>
            <a:ext cx="7273925" cy="1878013"/>
          </a:xfrm>
          <a:prstGeom prst="rect">
            <a:avLst/>
          </a:prstGeom>
          <a:noFill/>
          <a:effectLst>
            <a:outerShdw blurRad="50800" dist="38100" dir="2700000" algn="tl" rotWithShape="0">
              <a:prstClr val="black">
                <a:alpha val="40000"/>
              </a:prstClr>
            </a:outerShdw>
          </a:effectLst>
        </p:spPr>
        <p:txBody>
          <a:bodyPr>
            <a:spAutoFit/>
          </a:bodyPr>
          <a:lstStyle/>
          <a:p>
            <a:pPr eaLnBrk="1" fontAlgn="auto" hangingPunct="1">
              <a:spcBef>
                <a:spcPts val="0"/>
              </a:spcBef>
              <a:spcAft>
                <a:spcPts val="0"/>
              </a:spcAft>
              <a:defRPr/>
            </a:pPr>
            <a:r>
              <a:rPr lang="ru-RU" sz="3400" dirty="0" err="1">
                <a:solidFill>
                  <a:schemeClr val="bg1"/>
                </a:solidFill>
                <a:latin typeface="+mn-lt"/>
              </a:rPr>
              <a:t>Дослідження</a:t>
            </a:r>
            <a:r>
              <a:rPr lang="ru-RU" sz="3400" dirty="0">
                <a:solidFill>
                  <a:schemeClr val="bg1"/>
                </a:solidFill>
                <a:latin typeface="+mn-lt"/>
              </a:rPr>
              <a:t> </a:t>
            </a:r>
          </a:p>
          <a:p>
            <a:pPr eaLnBrk="1" fontAlgn="auto" hangingPunct="1">
              <a:spcBef>
                <a:spcPts val="0"/>
              </a:spcBef>
              <a:spcAft>
                <a:spcPts val="0"/>
              </a:spcAft>
              <a:defRPr/>
            </a:pPr>
            <a:r>
              <a:rPr lang="ru-RU" sz="3400" dirty="0" err="1">
                <a:solidFill>
                  <a:schemeClr val="bg1"/>
                </a:solidFill>
                <a:latin typeface="+mn-lt"/>
              </a:rPr>
              <a:t>соціально-політичної</a:t>
            </a:r>
            <a:r>
              <a:rPr lang="ru-RU" sz="3400" dirty="0">
                <a:solidFill>
                  <a:schemeClr val="bg1"/>
                </a:solidFill>
                <a:latin typeface="+mn-lt"/>
              </a:rPr>
              <a:t> </a:t>
            </a:r>
            <a:r>
              <a:rPr lang="ru-RU" sz="3400" dirty="0" err="1">
                <a:solidFill>
                  <a:schemeClr val="bg1"/>
                </a:solidFill>
                <a:latin typeface="+mn-lt"/>
              </a:rPr>
              <a:t>ситуації</a:t>
            </a:r>
            <a:r>
              <a:rPr lang="ru-RU" sz="3400" dirty="0">
                <a:solidFill>
                  <a:schemeClr val="bg1"/>
                </a:solidFill>
                <a:latin typeface="+mn-lt"/>
              </a:rPr>
              <a:t> в </a:t>
            </a:r>
          </a:p>
          <a:p>
            <a:pPr eaLnBrk="1" fontAlgn="auto" hangingPunct="1">
              <a:spcBef>
                <a:spcPts val="0"/>
              </a:spcBef>
              <a:spcAft>
                <a:spcPts val="0"/>
              </a:spcAft>
              <a:defRPr/>
            </a:pPr>
            <a:r>
              <a:rPr lang="ru-RU" sz="4800" b="1" dirty="0" err="1">
                <a:solidFill>
                  <a:schemeClr val="bg1"/>
                </a:solidFill>
                <a:latin typeface="+mn-lt"/>
              </a:rPr>
              <a:t>Полтавській</a:t>
            </a:r>
            <a:r>
              <a:rPr lang="ru-RU" sz="4800" b="1" dirty="0">
                <a:solidFill>
                  <a:schemeClr val="bg1"/>
                </a:solidFill>
                <a:latin typeface="+mn-lt"/>
              </a:rPr>
              <a:t> </a:t>
            </a:r>
            <a:r>
              <a:rPr lang="ru-RU" sz="4800" b="1" dirty="0" err="1">
                <a:solidFill>
                  <a:schemeClr val="bg1"/>
                </a:solidFill>
                <a:latin typeface="+mn-lt"/>
              </a:rPr>
              <a:t>області</a:t>
            </a:r>
            <a:endParaRPr lang="ru-RU" sz="4800" b="1" dirty="0">
              <a:solidFill>
                <a:schemeClr val="bg1"/>
              </a:solidFill>
              <a:latin typeface="+mn-lt"/>
            </a:endParaRPr>
          </a:p>
        </p:txBody>
      </p:sp>
      <p:sp>
        <p:nvSpPr>
          <p:cNvPr id="6" name="Прямоугольник 5"/>
          <p:cNvSpPr/>
          <p:nvPr/>
        </p:nvSpPr>
        <p:spPr>
          <a:xfrm>
            <a:off x="0" y="4930775"/>
            <a:ext cx="9921875" cy="1296988"/>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 name="Прямоугольник 9"/>
          <p:cNvSpPr/>
          <p:nvPr/>
        </p:nvSpPr>
        <p:spPr>
          <a:xfrm>
            <a:off x="3919538" y="5241925"/>
            <a:ext cx="2441575" cy="708025"/>
          </a:xfrm>
          <a:prstGeom prst="rect">
            <a:avLst/>
          </a:prstGeom>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ru-RU" sz="2000" dirty="0">
                <a:solidFill>
                  <a:schemeClr val="bg1"/>
                </a:solidFill>
                <a:latin typeface="+mn-lt"/>
              </a:rPr>
              <a:t>24-25 </a:t>
            </a:r>
            <a:r>
              <a:rPr lang="ru-RU" sz="2000" dirty="0" err="1">
                <a:solidFill>
                  <a:schemeClr val="bg1"/>
                </a:solidFill>
                <a:latin typeface="+mn-lt"/>
              </a:rPr>
              <a:t>червня</a:t>
            </a:r>
            <a:r>
              <a:rPr lang="ru-RU" sz="2000" dirty="0">
                <a:solidFill>
                  <a:schemeClr val="bg1"/>
                </a:solidFill>
                <a:latin typeface="+mn-lt"/>
              </a:rPr>
              <a:t> 2017 р.</a:t>
            </a:r>
          </a:p>
          <a:p>
            <a:pPr algn="ctr" eaLnBrk="1" fontAlgn="auto" hangingPunct="1">
              <a:spcBef>
                <a:spcPts val="0"/>
              </a:spcBef>
              <a:spcAft>
                <a:spcPts val="0"/>
              </a:spcAft>
              <a:defRPr/>
            </a:pPr>
            <a:r>
              <a:rPr lang="ru-RU" sz="2000" dirty="0">
                <a:solidFill>
                  <a:schemeClr val="bg1"/>
                </a:solidFill>
                <a:latin typeface="+mn-lt"/>
              </a:rPr>
              <a:t>1200 </a:t>
            </a:r>
            <a:r>
              <a:rPr lang="ru-RU" sz="2000" dirty="0" err="1">
                <a:solidFill>
                  <a:schemeClr val="bg1"/>
                </a:solidFill>
                <a:latin typeface="+mn-lt"/>
              </a:rPr>
              <a:t>респондентів</a:t>
            </a:r>
            <a:endParaRPr lang="ru-RU" sz="2000" dirty="0">
              <a:solidFill>
                <a:schemeClr val="bg1"/>
              </a:solidFill>
              <a:latin typeface="+mn-lt"/>
            </a:endParaRPr>
          </a:p>
        </p:txBody>
      </p:sp>
      <p:sp>
        <p:nvSpPr>
          <p:cNvPr id="3085" name="TextBox 6"/>
          <p:cNvSpPr txBox="1">
            <a:spLocks noChangeArrowheads="1"/>
          </p:cNvSpPr>
          <p:nvPr/>
        </p:nvSpPr>
        <p:spPr bwMode="auto">
          <a:xfrm>
            <a:off x="2859088" y="846138"/>
            <a:ext cx="46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uk-UA" altLang="uk-UA"/>
          </a:p>
        </p:txBody>
      </p:sp>
      <p:pic>
        <p:nvPicPr>
          <p:cNvPr id="3086" name="Picture 2" descr="https://upload.wikimedia.org/wikipedia/commons/thumb/a/a8/Large_Coat_of_Arms_of_Poltava_Oblast.svg/1200px-Large_Coat_of_Arms_of_Poltava_Oblas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1497013"/>
            <a:ext cx="14763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Прямоугольник 12"/>
          <p:cNvSpPr>
            <a:spLocks noChangeArrowheads="1"/>
          </p:cNvSpPr>
          <p:nvPr/>
        </p:nvSpPr>
        <p:spPr bwMode="auto">
          <a:xfrm>
            <a:off x="7804150" y="138113"/>
            <a:ext cx="2182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uk-UA" sz="1400"/>
              <a:t>Ukraine, Zaporizhzhia</a:t>
            </a:r>
            <a:endParaRPr lang="ru-RU" altLang="uk-UA" sz="1400"/>
          </a:p>
          <a:p>
            <a:pPr eaLnBrk="1" hangingPunct="1"/>
            <a:r>
              <a:rPr lang="en-US" altLang="uk-UA" sz="1400"/>
              <a:t>+38 (068) 453-52-31 </a:t>
            </a:r>
            <a:endParaRPr lang="ru-RU" altLang="uk-UA" sz="1400"/>
          </a:p>
          <a:p>
            <a:pPr eaLnBrk="1" hangingPunct="1"/>
            <a:r>
              <a:rPr lang="en-US" altLang="uk-UA" sz="1400"/>
              <a:t>+38 (099) 774-64-88</a:t>
            </a:r>
            <a:endParaRPr lang="ru-RU" altLang="uk-UA" sz="1400"/>
          </a:p>
          <a:p>
            <a:pPr eaLnBrk="1" hangingPunct="1"/>
            <a:r>
              <a:rPr lang="en-US" altLang="uk-UA" sz="1400" b="1">
                <a:hlinkClick r:id="rId5"/>
              </a:rPr>
              <a:t>www.irg.org.ua</a:t>
            </a:r>
            <a:r>
              <a:rPr lang="uk-UA" altLang="uk-UA" sz="1400" b="1"/>
              <a:t> </a:t>
            </a:r>
            <a:endParaRPr lang="ru-RU" altLang="uk-UA"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29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C7A6E67-14CA-4A5A-AE64-BF400DBF0D10}" type="slidenum">
              <a:rPr lang="ru-RU" altLang="uk-UA" smtClean="0">
                <a:solidFill>
                  <a:schemeClr val="bg1"/>
                </a:solidFill>
              </a:rPr>
              <a:pPr/>
              <a:t>10</a:t>
            </a:fld>
            <a:endParaRPr lang="ru-RU" altLang="uk-UA" smtClean="0">
              <a:solidFill>
                <a:schemeClr val="bg1"/>
              </a:solidFill>
            </a:endParaRPr>
          </a:p>
        </p:txBody>
      </p:sp>
      <p:pic>
        <p:nvPicPr>
          <p:cNvPr id="1229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p:cNvSpPr txBox="1">
            <a:spLocks noChangeArrowheads="1"/>
          </p:cNvSpPr>
          <p:nvPr/>
        </p:nvSpPr>
        <p:spPr bwMode="auto">
          <a:xfrm>
            <a:off x="5059363"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Інформованість щодо роботи органів державної та місцевої влади</a:t>
            </a:r>
            <a:endParaRPr lang="uk-UA" altLang="uk-UA" sz="2000" i="1">
              <a:solidFill>
                <a:schemeClr val="bg1"/>
              </a:solidFill>
              <a:cs typeface="Arial" charset="0"/>
            </a:endParaRPr>
          </a:p>
        </p:txBody>
      </p:sp>
      <p:sp>
        <p:nvSpPr>
          <p:cNvPr id="12295" name="TextBox 10"/>
          <p:cNvSpPr txBox="1">
            <a:spLocks noChangeArrowheads="1"/>
          </p:cNvSpPr>
          <p:nvPr/>
        </p:nvSpPr>
        <p:spPr bwMode="auto">
          <a:xfrm>
            <a:off x="4137025" y="1889125"/>
            <a:ext cx="4117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uk-UA" sz="1200" b="1"/>
              <a:t>Полтавська обласна державна адміністрація</a:t>
            </a:r>
            <a:endParaRPr lang="ru-RU" altLang="uk-UA" sz="1200" b="1"/>
          </a:p>
        </p:txBody>
      </p:sp>
      <p:sp>
        <p:nvSpPr>
          <p:cNvPr id="12296" name="TextBox 11"/>
          <p:cNvSpPr txBox="1">
            <a:spLocks noChangeArrowheads="1"/>
          </p:cNvSpPr>
          <p:nvPr/>
        </p:nvSpPr>
        <p:spPr bwMode="auto">
          <a:xfrm>
            <a:off x="4141788" y="3090863"/>
            <a:ext cx="4117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uk-UA" sz="1200" b="1"/>
              <a:t>Полтавська обласна рада</a:t>
            </a:r>
            <a:endParaRPr lang="ru-RU" altLang="uk-UA" sz="1200" b="1"/>
          </a:p>
        </p:txBody>
      </p:sp>
      <p:sp>
        <p:nvSpPr>
          <p:cNvPr id="12297" name="TextBox 14"/>
          <p:cNvSpPr txBox="1">
            <a:spLocks noChangeArrowheads="1"/>
          </p:cNvSpPr>
          <p:nvPr/>
        </p:nvSpPr>
        <p:spPr bwMode="auto">
          <a:xfrm>
            <a:off x="4137025" y="4410075"/>
            <a:ext cx="4117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uk-UA" sz="1200" b="1"/>
              <a:t>Полтавська міська рада</a:t>
            </a:r>
            <a:endParaRPr lang="ru-RU" altLang="uk-UA" sz="1200" b="1"/>
          </a:p>
        </p:txBody>
      </p:sp>
      <p:sp>
        <p:nvSpPr>
          <p:cNvPr id="12298" name="TextBox 15"/>
          <p:cNvSpPr txBox="1">
            <a:spLocks noChangeArrowheads="1"/>
          </p:cNvSpPr>
          <p:nvPr/>
        </p:nvSpPr>
        <p:spPr bwMode="auto">
          <a:xfrm>
            <a:off x="4137025" y="5722938"/>
            <a:ext cx="4117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uk-UA" sz="1200" b="1"/>
              <a:t>Кременчуцька міська рада</a:t>
            </a:r>
            <a:endParaRPr lang="ru-RU" altLang="uk-UA" sz="1200" b="1"/>
          </a:p>
        </p:txBody>
      </p:sp>
      <p:sp>
        <p:nvSpPr>
          <p:cNvPr id="12299" name="TextBox 16"/>
          <p:cNvSpPr txBox="1">
            <a:spLocks noChangeArrowheads="1"/>
          </p:cNvSpPr>
          <p:nvPr/>
        </p:nvSpPr>
        <p:spPr bwMode="auto">
          <a:xfrm>
            <a:off x="6584961" y="5991465"/>
            <a:ext cx="215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uk-UA" altLang="uk-UA" sz="1200" b="1" i="1" dirty="0"/>
              <a:t>1 – зовсім </a:t>
            </a:r>
            <a:r>
              <a:rPr lang="uk-UA" altLang="uk-UA" sz="1200" b="1" i="1" dirty="0" err="1"/>
              <a:t>неінформований</a:t>
            </a:r>
            <a:r>
              <a:rPr lang="uk-UA" altLang="uk-UA" sz="1200" b="1" i="1" dirty="0"/>
              <a:t>, </a:t>
            </a:r>
            <a:r>
              <a:rPr lang="uk-UA" altLang="uk-UA" sz="1200" b="1" i="1" dirty="0" smtClean="0"/>
              <a:t>5 – повністю інформований</a:t>
            </a:r>
            <a:endParaRPr lang="ru-RU" altLang="uk-UA" sz="1200" b="1" i="1" dirty="0"/>
          </a:p>
        </p:txBody>
      </p:sp>
      <p:pic>
        <p:nvPicPr>
          <p:cNvPr id="12300" name="Рисунок 20"/>
          <p:cNvPicPr>
            <a:picLocks noChangeAspect="1"/>
          </p:cNvPicPr>
          <p:nvPr/>
        </p:nvPicPr>
        <p:blipFill>
          <a:blip r:embed="rId3">
            <a:extLst>
              <a:ext uri="{28A0092B-C50C-407E-A947-70E740481C1C}">
                <a14:useLocalDpi xmlns:a14="http://schemas.microsoft.com/office/drawing/2010/main" val="0"/>
              </a:ext>
            </a:extLst>
          </a:blip>
          <a:srcRect t="6947" b="8836"/>
          <a:stretch>
            <a:fillRect/>
          </a:stretch>
        </p:blipFill>
        <p:spPr bwMode="auto">
          <a:xfrm>
            <a:off x="6294439" y="2420938"/>
            <a:ext cx="36115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Диаграмма 17"/>
          <p:cNvGraphicFramePr>
            <a:graphicFrameLocks/>
          </p:cNvGraphicFramePr>
          <p:nvPr/>
        </p:nvGraphicFramePr>
        <p:xfrm>
          <a:off x="-298569" y="725289"/>
          <a:ext cx="4628555" cy="26006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Диаграмма 18"/>
          <p:cNvGraphicFramePr>
            <a:graphicFrameLocks/>
          </p:cNvGraphicFramePr>
          <p:nvPr/>
        </p:nvGraphicFramePr>
        <p:xfrm>
          <a:off x="-215752" y="1766558"/>
          <a:ext cx="4545738" cy="29269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Диаграмма 19"/>
          <p:cNvGraphicFramePr>
            <a:graphicFrameLocks/>
          </p:cNvGraphicFramePr>
          <p:nvPr/>
        </p:nvGraphicFramePr>
        <p:xfrm>
          <a:off x="-184440" y="3054766"/>
          <a:ext cx="4565610" cy="29864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Диаграмма 21"/>
          <p:cNvGraphicFramePr>
            <a:graphicFrameLocks/>
          </p:cNvGraphicFramePr>
          <p:nvPr/>
        </p:nvGraphicFramePr>
        <p:xfrm>
          <a:off x="-177012" y="4409474"/>
          <a:ext cx="4596922" cy="2882155"/>
        </p:xfrm>
        <a:graphic>
          <a:graphicData uri="http://schemas.openxmlformats.org/drawingml/2006/chart">
            <c:chart xmlns:c="http://schemas.openxmlformats.org/drawingml/2006/chart" xmlns:r="http://schemas.openxmlformats.org/officeDocument/2006/relationships" r:id="rId7"/>
          </a:graphicData>
        </a:graphic>
      </p:graphicFrame>
      <p:pic>
        <p:nvPicPr>
          <p:cNvPr id="12305" name="Рисунок 8"/>
          <p:cNvPicPr>
            <a:picLocks noChangeAspect="1"/>
          </p:cNvPicPr>
          <p:nvPr/>
        </p:nvPicPr>
        <p:blipFill>
          <a:blip r:embed="rId8">
            <a:extLst>
              <a:ext uri="{28A0092B-C50C-407E-A947-70E740481C1C}">
                <a14:useLocalDpi xmlns:a14="http://schemas.microsoft.com/office/drawing/2010/main" val="0"/>
              </a:ext>
            </a:extLst>
          </a:blip>
          <a:srcRect l="40692" t="89088" r="39761" b="716"/>
          <a:stretch>
            <a:fillRect/>
          </a:stretch>
        </p:blipFill>
        <p:spPr bwMode="auto">
          <a:xfrm>
            <a:off x="4799013" y="6126163"/>
            <a:ext cx="1809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Box 20"/>
          <p:cNvSpPr txBox="1">
            <a:spLocks noChangeArrowheads="1"/>
          </p:cNvSpPr>
          <p:nvPr/>
        </p:nvSpPr>
        <p:spPr bwMode="auto">
          <a:xfrm>
            <a:off x="942975" y="3214688"/>
            <a:ext cx="55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uk-UA" altLang="uk-UA" sz="1100" b="1"/>
              <a:t>   ,0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31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6F796AB-0653-4FD9-8F4E-1EC35EA472FF}" type="slidenum">
              <a:rPr lang="ru-RU" altLang="uk-UA" smtClean="0">
                <a:solidFill>
                  <a:schemeClr val="bg1"/>
                </a:solidFill>
              </a:rPr>
              <a:pPr/>
              <a:t>11</a:t>
            </a:fld>
            <a:endParaRPr lang="ru-RU" altLang="uk-UA" smtClean="0">
              <a:solidFill>
                <a:schemeClr val="bg1"/>
              </a:solidFill>
            </a:endParaRPr>
          </a:p>
        </p:txBody>
      </p:sp>
      <p:pic>
        <p:nvPicPr>
          <p:cNvPr id="13317"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13319" name="Прямоугольник 2"/>
          <p:cNvSpPr>
            <a:spLocks noChangeArrowheads="1"/>
          </p:cNvSpPr>
          <p:nvPr/>
        </p:nvSpPr>
        <p:spPr bwMode="auto">
          <a:xfrm>
            <a:off x="338138" y="1557338"/>
            <a:ext cx="907256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Отримані дані підкреслюють суперечливе сприйняття реформи децентралізації жителями Полтавської області, що  відповідає загальноукраїнським тенденціям. </a:t>
            </a:r>
            <a:r>
              <a:rPr lang="uk-UA" altLang="ru-RU" sz="1600" b="1"/>
              <a:t>На сьогоднішній день ми маємо дві достатньо великі конфронтаційні групи: прихильники та противники децентралізації, а саме, 41,4% підтримують проведення децентралізації, 30,6% - не підтримують. </a:t>
            </a:r>
            <a:r>
              <a:rPr lang="uk-UA" altLang="ru-RU" sz="1600"/>
              <a:t>Все ж таки, можна відмітити достатньо високий відсоток і тих, хто не визначився із позицією – 19,3%, що виступає ще одним доказом суперечливості даного процесу. </a:t>
            </a:r>
          </a:p>
          <a:p>
            <a:pPr indent="457200" algn="just">
              <a:lnSpc>
                <a:spcPct val="150000"/>
              </a:lnSpc>
            </a:pPr>
            <a:r>
              <a:rPr lang="uk-UA" altLang="ru-RU" sz="1600" b="1"/>
              <a:t>Важливим є те, що дослідження показало низький рівень необізнаності щодо цього процесу: </a:t>
            </a:r>
            <a:r>
              <a:rPr lang="uk-UA" altLang="ru-RU" sz="1600"/>
              <a:t>лише 8,7% опитаних вказали, що нічого не знають про цю реформу, що свідчить про результативну інформаційну роботу у межах полтавського регіону. </a:t>
            </a:r>
            <a:r>
              <a:rPr lang="uk-UA" altLang="ru-RU" sz="1600" b="1"/>
              <a:t>Варто звернути увагу, що люди з вищою освітою  частіше виступають з підтримкою згаданої реформи, у той час як респонденти з нижчим рівнем освіченості більше схиляються до її заперечення, </a:t>
            </a:r>
            <a:r>
              <a:rPr lang="uk-UA" altLang="ru-RU" sz="1600"/>
              <a:t>що може виступати свідченням  того, що люди з вищою освітою мають більш широкі уявлення щодо можливостей реформи.</a:t>
            </a:r>
          </a:p>
        </p:txBody>
      </p:sp>
      <p:sp>
        <p:nvSpPr>
          <p:cNvPr id="13320" name="TextBox 6"/>
          <p:cNvSpPr txBox="1">
            <a:spLocks noChangeArrowheads="1"/>
          </p:cNvSpPr>
          <p:nvPr/>
        </p:nvSpPr>
        <p:spPr bwMode="auto">
          <a:xfrm>
            <a:off x="4911725"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Рівень підтримки реформи децентралізації</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34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0EB86A7-2194-4247-BD06-429B052477D6}" type="slidenum">
              <a:rPr lang="ru-RU" altLang="uk-UA" smtClean="0">
                <a:solidFill>
                  <a:schemeClr val="bg1"/>
                </a:solidFill>
              </a:rPr>
              <a:pPr/>
              <a:t>12</a:t>
            </a:fld>
            <a:endParaRPr lang="ru-RU" altLang="uk-UA" smtClean="0">
              <a:solidFill>
                <a:schemeClr val="bg1"/>
              </a:solidFill>
            </a:endParaRPr>
          </a:p>
        </p:txBody>
      </p:sp>
      <p:pic>
        <p:nvPicPr>
          <p:cNvPr id="1434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4911725"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Рівень підтримки реформи децентралізації</a:t>
            </a:r>
            <a:endParaRPr lang="uk-UA" altLang="uk-UA" sz="2000" i="1">
              <a:solidFill>
                <a:schemeClr val="bg1"/>
              </a:solidFill>
              <a:cs typeface="Arial" charset="0"/>
            </a:endParaRPr>
          </a:p>
        </p:txBody>
      </p:sp>
      <p:graphicFrame>
        <p:nvGraphicFramePr>
          <p:cNvPr id="9" name="Диаграмма 8"/>
          <p:cNvGraphicFramePr>
            <a:graphicFrameLocks/>
          </p:cNvGraphicFramePr>
          <p:nvPr/>
        </p:nvGraphicFramePr>
        <p:xfrm>
          <a:off x="288826" y="1126310"/>
          <a:ext cx="6969224" cy="2823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nvGraphicFramePr>
        <p:xfrm>
          <a:off x="1264742" y="3356992"/>
          <a:ext cx="8784530" cy="3857827"/>
        </p:xfrm>
        <a:graphic>
          <a:graphicData uri="http://schemas.openxmlformats.org/drawingml/2006/chart">
            <c:chart xmlns:c="http://schemas.openxmlformats.org/drawingml/2006/chart" xmlns:r="http://schemas.openxmlformats.org/officeDocument/2006/relationships" r:id="rId4"/>
          </a:graphicData>
        </a:graphic>
      </p:graphicFrame>
      <p:sp>
        <p:nvSpPr>
          <p:cNvPr id="14345" name="TextBox 1"/>
          <p:cNvSpPr txBox="1">
            <a:spLocks noChangeArrowheads="1"/>
          </p:cNvSpPr>
          <p:nvPr/>
        </p:nvSpPr>
        <p:spPr bwMode="auto">
          <a:xfrm>
            <a:off x="1889125" y="1206500"/>
            <a:ext cx="3767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Рівень підтримки реформи децентралізації</a:t>
            </a:r>
          </a:p>
        </p:txBody>
      </p:sp>
      <p:sp>
        <p:nvSpPr>
          <p:cNvPr id="14346" name="TextBox 10"/>
          <p:cNvSpPr txBox="1">
            <a:spLocks noChangeArrowheads="1"/>
          </p:cNvSpPr>
          <p:nvPr/>
        </p:nvSpPr>
        <p:spPr bwMode="auto">
          <a:xfrm>
            <a:off x="6291263" y="2790825"/>
            <a:ext cx="331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r>
              <a:rPr lang="uk-UA" altLang="uk-UA" sz="1400" b="1"/>
              <a:t>Рівень підтримки реформи децентралізації  в залежності від освіти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36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91D069B-2973-4A90-9FA1-BC95B28531D3}" type="slidenum">
              <a:rPr lang="ru-RU" altLang="uk-UA" smtClean="0">
                <a:solidFill>
                  <a:schemeClr val="bg1"/>
                </a:solidFill>
              </a:rPr>
              <a:pPr/>
              <a:t>13</a:t>
            </a:fld>
            <a:endParaRPr lang="ru-RU" altLang="uk-UA" smtClean="0">
              <a:solidFill>
                <a:schemeClr val="bg1"/>
              </a:solidFill>
            </a:endParaRPr>
          </a:p>
        </p:txBody>
      </p:sp>
      <p:pic>
        <p:nvPicPr>
          <p:cNvPr id="1536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0"/>
          <p:cNvSpPr txBox="1">
            <a:spLocks noChangeArrowheads="1"/>
          </p:cNvSpPr>
          <p:nvPr/>
        </p:nvSpPr>
        <p:spPr bwMode="auto">
          <a:xfrm>
            <a:off x="2252663" y="3835400"/>
            <a:ext cx="543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Рівень підтримки реформи децентралізації  у віковому розрізі</a:t>
            </a:r>
          </a:p>
        </p:txBody>
      </p:sp>
      <p:graphicFrame>
        <p:nvGraphicFramePr>
          <p:cNvPr id="11" name="Диаграмма 10"/>
          <p:cNvGraphicFramePr>
            <a:graphicFrameLocks/>
          </p:cNvGraphicFramePr>
          <p:nvPr/>
        </p:nvGraphicFramePr>
        <p:xfrm>
          <a:off x="-5194" y="4097788"/>
          <a:ext cx="9911194" cy="2760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a:graphicFrameLocks/>
          </p:cNvGraphicFramePr>
          <p:nvPr/>
        </p:nvGraphicFramePr>
        <p:xfrm>
          <a:off x="290863" y="1689299"/>
          <a:ext cx="9486673" cy="2067966"/>
        </p:xfrm>
        <a:graphic>
          <a:graphicData uri="http://schemas.openxmlformats.org/drawingml/2006/chart">
            <c:chart xmlns:c="http://schemas.openxmlformats.org/drawingml/2006/chart" xmlns:r="http://schemas.openxmlformats.org/officeDocument/2006/relationships" r:id="rId4"/>
          </a:graphicData>
        </a:graphic>
      </p:graphicFrame>
      <p:sp>
        <p:nvSpPr>
          <p:cNvPr id="15369" name="TextBox 10"/>
          <p:cNvSpPr txBox="1">
            <a:spLocks noChangeArrowheads="1"/>
          </p:cNvSpPr>
          <p:nvPr/>
        </p:nvSpPr>
        <p:spPr bwMode="auto">
          <a:xfrm>
            <a:off x="2233613" y="1284288"/>
            <a:ext cx="543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Рівень підтримки реформи децентралізації  за статтю</a:t>
            </a:r>
          </a:p>
        </p:txBody>
      </p:sp>
      <p:sp>
        <p:nvSpPr>
          <p:cNvPr id="15370" name="TextBox 6"/>
          <p:cNvSpPr txBox="1">
            <a:spLocks noChangeArrowheads="1"/>
          </p:cNvSpPr>
          <p:nvPr/>
        </p:nvSpPr>
        <p:spPr bwMode="auto">
          <a:xfrm>
            <a:off x="4911725"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Рівень підтримки реформи децентралізації</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38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308B8D8-77D1-4E7E-B5AC-4CDFB6EF14B4}" type="slidenum">
              <a:rPr lang="ru-RU" altLang="uk-UA" smtClean="0">
                <a:solidFill>
                  <a:schemeClr val="bg1"/>
                </a:solidFill>
              </a:rPr>
              <a:pPr/>
              <a:t>14</a:t>
            </a:fld>
            <a:endParaRPr lang="ru-RU" altLang="uk-UA" smtClean="0">
              <a:solidFill>
                <a:schemeClr val="bg1"/>
              </a:solidFill>
            </a:endParaRPr>
          </a:p>
        </p:txBody>
      </p:sp>
      <p:pic>
        <p:nvPicPr>
          <p:cNvPr id="1638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16391" name="Прямоугольник 2"/>
          <p:cNvSpPr>
            <a:spLocks noChangeArrowheads="1"/>
          </p:cNvSpPr>
          <p:nvPr/>
        </p:nvSpPr>
        <p:spPr bwMode="auto">
          <a:xfrm>
            <a:off x="488950" y="1773238"/>
            <a:ext cx="874871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Оцінка функціонування патрульної поліції є важливим фактором сприйняття іміджу нової поліції як структури апарату державної влади. У ході дослідження виявилося, що </a:t>
            </a:r>
            <a:r>
              <a:rPr lang="uk-UA" altLang="ru-RU" sz="1600" b="1"/>
              <a:t>кожен другий житель Полтавської області позитивно чи скоріше позитивно відноситься до функціонування нової патрульної поліції – 29% та 25% відповідно.</a:t>
            </a:r>
            <a:r>
              <a:rPr lang="uk-UA" altLang="ru-RU" sz="1600"/>
              <a:t> </a:t>
            </a:r>
          </a:p>
          <a:p>
            <a:pPr indent="457200" algn="just">
              <a:lnSpc>
                <a:spcPct val="150000"/>
              </a:lnSpc>
            </a:pPr>
            <a:r>
              <a:rPr lang="uk-UA" altLang="ru-RU" sz="1600"/>
              <a:t>Проте, негативні оцінки також присутні, слід відмітити, що </a:t>
            </a:r>
            <a:r>
              <a:rPr lang="uk-UA" altLang="ru-RU" sz="1600" b="1"/>
              <a:t>14% населення Полтавського регіону скоріше негативно оцінюють діяльність нової патрульної поліції, також 19% використовують негативні оцінки. </a:t>
            </a:r>
            <a:r>
              <a:rPr lang="uk-UA" altLang="ru-RU" sz="1600"/>
              <a:t>13% опитаних не змогли виразити чітку позицію з даного питання. Варто зазначити, що молодше покоління, а саме </a:t>
            </a:r>
            <a:r>
              <a:rPr lang="uk-UA" altLang="ru-RU" sz="1600" b="1"/>
              <a:t>люди до 30 років, більш оптимістично налаштовані у своєму ставленні до діяльності цієї служби,  старше покоління схильне до більш стриманих оцінок.</a:t>
            </a:r>
            <a:endParaRPr lang="ru-RU" altLang="ru-RU" sz="1600" b="1"/>
          </a:p>
          <a:p>
            <a:pPr indent="457200" algn="just">
              <a:lnSpc>
                <a:spcPct val="150000"/>
              </a:lnSpc>
            </a:pPr>
            <a:endParaRPr lang="uk-UA" altLang="ru-RU" sz="1600"/>
          </a:p>
        </p:txBody>
      </p:sp>
      <p:sp>
        <p:nvSpPr>
          <p:cNvPr id="16392" name="TextBox 6"/>
          <p:cNvSpPr txBox="1">
            <a:spLocks noChangeArrowheads="1"/>
          </p:cNvSpPr>
          <p:nvPr/>
        </p:nvSpPr>
        <p:spPr bwMode="auto">
          <a:xfrm>
            <a:off x="4954588" y="220663"/>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роботи нової патрульної поліції в Полтавській області</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741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3BB3F77-7639-4AC7-838B-140BB3281159}" type="slidenum">
              <a:rPr lang="ru-RU" altLang="uk-UA" smtClean="0">
                <a:solidFill>
                  <a:schemeClr val="bg1"/>
                </a:solidFill>
              </a:rPr>
              <a:pPr/>
              <a:t>15</a:t>
            </a:fld>
            <a:endParaRPr lang="ru-RU" altLang="uk-UA" smtClean="0">
              <a:solidFill>
                <a:schemeClr val="bg1"/>
              </a:solidFill>
            </a:endParaRPr>
          </a:p>
        </p:txBody>
      </p:sp>
      <p:pic>
        <p:nvPicPr>
          <p:cNvPr id="1741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6"/>
          <p:cNvSpPr txBox="1">
            <a:spLocks noChangeArrowheads="1"/>
          </p:cNvSpPr>
          <p:nvPr/>
        </p:nvSpPr>
        <p:spPr bwMode="auto">
          <a:xfrm>
            <a:off x="4954588" y="220663"/>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роботи нової патрульної поліції в Полтавській області</a:t>
            </a:r>
            <a:endParaRPr lang="uk-UA" altLang="uk-UA" sz="2000" i="1">
              <a:solidFill>
                <a:schemeClr val="bg1"/>
              </a:solidFill>
              <a:cs typeface="Arial" charset="0"/>
            </a:endParaRPr>
          </a:p>
        </p:txBody>
      </p:sp>
      <p:sp>
        <p:nvSpPr>
          <p:cNvPr id="17415" name="TextBox 1"/>
          <p:cNvSpPr txBox="1">
            <a:spLocks noChangeArrowheads="1"/>
          </p:cNvSpPr>
          <p:nvPr/>
        </p:nvSpPr>
        <p:spPr bwMode="auto">
          <a:xfrm>
            <a:off x="649288" y="1768475"/>
            <a:ext cx="3767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uk-UA" altLang="uk-UA" sz="1400" b="1"/>
              <a:t>Оцінка роботи нової патрульної поліції</a:t>
            </a:r>
          </a:p>
        </p:txBody>
      </p:sp>
      <p:sp>
        <p:nvSpPr>
          <p:cNvPr id="17416" name="TextBox 1"/>
          <p:cNvSpPr txBox="1">
            <a:spLocks noChangeArrowheads="1"/>
          </p:cNvSpPr>
          <p:nvPr/>
        </p:nvSpPr>
        <p:spPr bwMode="auto">
          <a:xfrm>
            <a:off x="4864100" y="1770063"/>
            <a:ext cx="474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uk-UA" altLang="uk-UA" sz="1400" b="1"/>
              <a:t>Оцінка роботи нової патрульної поліції у віковому розрізі</a:t>
            </a:r>
          </a:p>
        </p:txBody>
      </p:sp>
      <p:graphicFrame>
        <p:nvGraphicFramePr>
          <p:cNvPr id="15" name="Диаграмма 14"/>
          <p:cNvGraphicFramePr>
            <a:graphicFrameLocks/>
          </p:cNvGraphicFramePr>
          <p:nvPr/>
        </p:nvGraphicFramePr>
        <p:xfrm>
          <a:off x="200472" y="2060848"/>
          <a:ext cx="4320480" cy="3733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Диаграмма 15"/>
          <p:cNvGraphicFramePr>
            <a:graphicFrameLocks/>
          </p:cNvGraphicFramePr>
          <p:nvPr/>
        </p:nvGraphicFramePr>
        <p:xfrm>
          <a:off x="4416425" y="2242144"/>
          <a:ext cx="5255825" cy="35631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843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640D05D-1867-4FBF-87A1-A5138A70DA92}" type="slidenum">
              <a:rPr lang="ru-RU" altLang="uk-UA" smtClean="0">
                <a:solidFill>
                  <a:schemeClr val="bg1"/>
                </a:solidFill>
              </a:rPr>
              <a:pPr/>
              <a:t>16</a:t>
            </a:fld>
            <a:endParaRPr lang="ru-RU" altLang="uk-UA" smtClean="0">
              <a:solidFill>
                <a:schemeClr val="bg1"/>
              </a:solidFill>
            </a:endParaRPr>
          </a:p>
        </p:txBody>
      </p:sp>
      <p:pic>
        <p:nvPicPr>
          <p:cNvPr id="18437"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p:cNvSpPr txBox="1">
            <a:spLocks noChangeArrowheads="1"/>
          </p:cNvSpPr>
          <p:nvPr/>
        </p:nvSpPr>
        <p:spPr bwMode="auto">
          <a:xfrm>
            <a:off x="2365375" y="1233488"/>
            <a:ext cx="474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Оцінка роботи нової патрульної поліції за статтю</a:t>
            </a:r>
          </a:p>
        </p:txBody>
      </p:sp>
      <p:sp>
        <p:nvSpPr>
          <p:cNvPr id="18439" name="TextBox 1"/>
          <p:cNvSpPr txBox="1">
            <a:spLocks noChangeArrowheads="1"/>
          </p:cNvSpPr>
          <p:nvPr/>
        </p:nvSpPr>
        <p:spPr bwMode="auto">
          <a:xfrm>
            <a:off x="2320925" y="3478213"/>
            <a:ext cx="474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Оцінка роботи нової патрульної поліції за рівнем освіти</a:t>
            </a:r>
          </a:p>
        </p:txBody>
      </p:sp>
      <p:sp>
        <p:nvSpPr>
          <p:cNvPr id="18440" name="TextBox 6"/>
          <p:cNvSpPr txBox="1">
            <a:spLocks noChangeArrowheads="1"/>
          </p:cNvSpPr>
          <p:nvPr/>
        </p:nvSpPr>
        <p:spPr bwMode="auto">
          <a:xfrm>
            <a:off x="4954588" y="220663"/>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роботи нової патрульної поліції в Полтавській області</a:t>
            </a:r>
            <a:endParaRPr lang="uk-UA" altLang="uk-UA" sz="2000" i="1">
              <a:solidFill>
                <a:schemeClr val="bg1"/>
              </a:solidFill>
              <a:cs typeface="Arial" charset="0"/>
            </a:endParaRPr>
          </a:p>
        </p:txBody>
      </p:sp>
      <p:graphicFrame>
        <p:nvGraphicFramePr>
          <p:cNvPr id="18441" name="Диаграмма 10"/>
          <p:cNvGraphicFramePr>
            <a:graphicFrameLocks/>
          </p:cNvGraphicFramePr>
          <p:nvPr/>
        </p:nvGraphicFramePr>
        <p:xfrm>
          <a:off x="293688" y="3735388"/>
          <a:ext cx="8813800" cy="3057525"/>
        </p:xfrm>
        <a:graphic>
          <a:graphicData uri="http://schemas.openxmlformats.org/presentationml/2006/ole">
            <mc:AlternateContent xmlns:mc="http://schemas.openxmlformats.org/markup-compatibility/2006">
              <mc:Choice xmlns:v="urn:schemas-microsoft-com:vml" Requires="v">
                <p:oleObj spid="_x0000_s18477" name="Диаграмма" r:id="rId5" imgW="8821677" imgH="3066554" progId="Excel.Chart.8">
                  <p:embed/>
                </p:oleObj>
              </mc:Choice>
              <mc:Fallback>
                <p:oleObj name="Диаграмма" r:id="rId5" imgW="8821677" imgH="3066554" progId="Excel.Chart.8">
                  <p:embed/>
                  <p:pic>
                    <p:nvPicPr>
                      <p:cNvPr id="0" name="Диаграмма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3735388"/>
                        <a:ext cx="88138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2" name="Диаграмма 11"/>
          <p:cNvGraphicFramePr>
            <a:graphicFrameLocks/>
          </p:cNvGraphicFramePr>
          <p:nvPr/>
        </p:nvGraphicFramePr>
        <p:xfrm>
          <a:off x="849313" y="1560513"/>
          <a:ext cx="8567737" cy="2058987"/>
        </p:xfrm>
        <a:graphic>
          <a:graphicData uri="http://schemas.openxmlformats.org/presentationml/2006/ole">
            <mc:AlternateContent xmlns:mc="http://schemas.openxmlformats.org/markup-compatibility/2006">
              <mc:Choice xmlns:v="urn:schemas-microsoft-com:vml" Requires="v">
                <p:oleObj spid="_x0000_s18478" name="Диаграмма" r:id="rId8" imgW="7870618" imgH="2066723" progId="Excel.Chart.8">
                  <p:embed/>
                </p:oleObj>
              </mc:Choice>
              <mc:Fallback>
                <p:oleObj name="Диаграмма" r:id="rId8" imgW="7870618" imgH="2066723" progId="Excel.Chart.8">
                  <p:embed/>
                  <p:pic>
                    <p:nvPicPr>
                      <p:cNvPr id="0" name="Диаграмма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13" y="1560513"/>
                        <a:ext cx="8567737"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46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3DFB5BA-47D7-4E30-A580-53EE8365CF79}" type="slidenum">
              <a:rPr lang="ru-RU" altLang="uk-UA" smtClean="0">
                <a:solidFill>
                  <a:schemeClr val="bg1"/>
                </a:solidFill>
              </a:rPr>
              <a:pPr/>
              <a:t>17</a:t>
            </a:fld>
            <a:endParaRPr lang="ru-RU" altLang="uk-UA" smtClean="0">
              <a:solidFill>
                <a:schemeClr val="bg1"/>
              </a:solidFill>
            </a:endParaRPr>
          </a:p>
        </p:txBody>
      </p:sp>
      <p:pic>
        <p:nvPicPr>
          <p:cNvPr id="1946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19463" name="Прямоугольник 2"/>
          <p:cNvSpPr>
            <a:spLocks noChangeArrowheads="1"/>
          </p:cNvSpPr>
          <p:nvPr/>
        </p:nvSpPr>
        <p:spPr bwMode="auto">
          <a:xfrm>
            <a:off x="338138" y="1557338"/>
            <a:ext cx="9078912"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uk-UA" altLang="ru-RU" sz="1600"/>
              <a:t>Питання проведення позачергових виборів у сучасних умовах актуалізується, важливо виявити, в якій саме мірі. На виході, ми маємо досить високий показник підтримки цієї думки, а саме </a:t>
            </a:r>
            <a:r>
              <a:rPr lang="uk-UA" altLang="ru-RU" sz="1600" b="1"/>
              <a:t>45% опитаних підтримують ідею проведення позачергових виборів у Верховну Раду України. </a:t>
            </a:r>
            <a:r>
              <a:rPr lang="uk-UA" altLang="ru-RU" sz="1600"/>
              <a:t>Це можна пояснити загальним рівнем невдоволеності діяльністю чинних депутатів, звідки й випливає  прагнення жителів Полтавського регіону змінити режим роботи владного апарату України через зміну складу правлячих кіл. </a:t>
            </a:r>
            <a:r>
              <a:rPr lang="uk-UA" altLang="ru-RU" sz="1600" b="1"/>
              <a:t>Скоріше підтримують такий сценарій 16,4% представників області. </a:t>
            </a:r>
            <a:r>
              <a:rPr lang="uk-UA" altLang="ru-RU" sz="1600"/>
              <a:t>Навпаки, </a:t>
            </a:r>
            <a:r>
              <a:rPr lang="uk-UA" altLang="ru-RU" sz="1600" b="1"/>
              <a:t>респондентів, які скоріше не підтримують цю ідею, налічується 8,2 %. </a:t>
            </a:r>
            <a:r>
              <a:rPr lang="uk-UA" altLang="ru-RU" sz="1600"/>
              <a:t>Разом із цим, </a:t>
            </a:r>
            <a:r>
              <a:rPr lang="uk-UA" altLang="ru-RU" sz="1600" b="1"/>
              <a:t>повністю не підтримують подібний розвиток подій у країні 20%.</a:t>
            </a:r>
            <a:r>
              <a:rPr lang="uk-UA" altLang="ru-RU" sz="1600"/>
              <a:t> Також була виявлена категорія людей, що не змогла виразити однозначну думку, вагались із відповіддю 10,2% жителів опитаних.</a:t>
            </a:r>
          </a:p>
          <a:p>
            <a:pPr indent="457200" algn="just"/>
            <a:endParaRPr lang="uk-UA" altLang="ru-RU" sz="1600"/>
          </a:p>
          <a:p>
            <a:pPr indent="457200" algn="just"/>
            <a:r>
              <a:rPr lang="uk-UA" altLang="ru-RU" sz="1600"/>
              <a:t>Цей показник тісно пов'язаний з наступним, тобто з готовністю взяти участь у позачергових виборах у Верховну Раду. </a:t>
            </a:r>
            <a:r>
              <a:rPr lang="uk-UA" altLang="ru-RU" sz="1600" b="1"/>
              <a:t>Зазначимо, що у цьому питанні спостерігається досить високий показник позитивного відгуку: 60,4% готові прийти на виборчу дільницю у разі необхідності, також 10,1% скоріше взяли б участь у голосуванні. </a:t>
            </a:r>
            <a:r>
              <a:rPr lang="uk-UA" altLang="ru-RU" sz="1600"/>
              <a:t>Цей показник вищий, за тих, хто виступає за проведення позачергових виборів, таким чином, зауважимо, що це може вказувати на рівень усвідомлення відповідальності як громадянина перед своєю державою, тобто навіть якщо людина не підтримує цей крок, вона згодна виконати свій громадянський обов’язок. Незважаючи на це, слід відмітити кількість тих, хто не пішов би на виборчу дільницю: скоріше не пішли б 4,5% опитаних, твердо відповіли «ні» 19,8%. </a:t>
            </a:r>
          </a:p>
        </p:txBody>
      </p:sp>
      <p:sp>
        <p:nvSpPr>
          <p:cNvPr id="19464" name="TextBox 6"/>
          <p:cNvSpPr txBox="1">
            <a:spLocks noChangeArrowheads="1"/>
          </p:cNvSpPr>
          <p:nvPr/>
        </p:nvSpPr>
        <p:spPr bwMode="auto">
          <a:xfrm>
            <a:off x="4521200" y="211138"/>
            <a:ext cx="5197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Ставлення до проведення позачергових виборів до Верховної Ради України</a:t>
            </a:r>
            <a:endParaRPr lang="ru-RU"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048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EA23220-3E1A-4C73-8F80-72F294A75CC4}" type="slidenum">
              <a:rPr lang="ru-RU" altLang="uk-UA" smtClean="0">
                <a:solidFill>
                  <a:schemeClr val="bg1"/>
                </a:solidFill>
              </a:rPr>
              <a:pPr/>
              <a:t>18</a:t>
            </a:fld>
            <a:endParaRPr lang="ru-RU" altLang="uk-UA" smtClean="0">
              <a:solidFill>
                <a:schemeClr val="bg1"/>
              </a:solidFill>
            </a:endParaRPr>
          </a:p>
        </p:txBody>
      </p:sp>
      <p:pic>
        <p:nvPicPr>
          <p:cNvPr id="2048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4672013" y="211138"/>
            <a:ext cx="5197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питання проведення позачергових виборів до Верховної Ради України</a:t>
            </a:r>
            <a:endParaRPr lang="ru-RU" altLang="uk-UA" sz="2000" i="1">
              <a:solidFill>
                <a:schemeClr val="bg1"/>
              </a:solidFill>
              <a:cs typeface="Arial" charset="0"/>
            </a:endParaRPr>
          </a:p>
        </p:txBody>
      </p:sp>
      <p:sp>
        <p:nvSpPr>
          <p:cNvPr id="20487" name="TextBox 1"/>
          <p:cNvSpPr txBox="1">
            <a:spLocks noChangeArrowheads="1"/>
          </p:cNvSpPr>
          <p:nvPr/>
        </p:nvSpPr>
        <p:spPr bwMode="auto">
          <a:xfrm>
            <a:off x="673100" y="1368425"/>
            <a:ext cx="3767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uk-UA" sz="1400" b="1"/>
              <a:t>Готовність взяти участь у голосуванні у разі проведення позачергових виборів</a:t>
            </a:r>
          </a:p>
        </p:txBody>
      </p:sp>
      <p:sp>
        <p:nvSpPr>
          <p:cNvPr id="20488" name="TextBox 1"/>
          <p:cNvSpPr txBox="1">
            <a:spLocks noChangeArrowheads="1"/>
          </p:cNvSpPr>
          <p:nvPr/>
        </p:nvSpPr>
        <p:spPr bwMode="auto">
          <a:xfrm>
            <a:off x="5745163" y="1363663"/>
            <a:ext cx="37671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uk-UA" altLang="uk-UA" sz="1400" b="1"/>
              <a:t>Ставлення до проведення позачергових виборів до Верховної Ради України</a:t>
            </a:r>
          </a:p>
        </p:txBody>
      </p:sp>
      <p:graphicFrame>
        <p:nvGraphicFramePr>
          <p:cNvPr id="17" name="Диаграмма 16"/>
          <p:cNvGraphicFramePr>
            <a:graphicFrameLocks/>
          </p:cNvGraphicFramePr>
          <p:nvPr/>
        </p:nvGraphicFramePr>
        <p:xfrm>
          <a:off x="4672013" y="2348408"/>
          <a:ext cx="5504657" cy="3528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a:graphicFrameLocks/>
          </p:cNvGraphicFramePr>
          <p:nvPr/>
        </p:nvGraphicFramePr>
        <p:xfrm>
          <a:off x="200472" y="2014637"/>
          <a:ext cx="5177953" cy="386263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50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03F06D7-10B8-42D3-8FB8-6684881629FC}" type="slidenum">
              <a:rPr lang="ru-RU" altLang="uk-UA" smtClean="0">
                <a:solidFill>
                  <a:schemeClr val="bg1"/>
                </a:solidFill>
              </a:rPr>
              <a:pPr/>
              <a:t>19</a:t>
            </a:fld>
            <a:endParaRPr lang="ru-RU" altLang="uk-UA" smtClean="0">
              <a:solidFill>
                <a:schemeClr val="bg1"/>
              </a:solidFill>
            </a:endParaRPr>
          </a:p>
        </p:txBody>
      </p:sp>
      <p:pic>
        <p:nvPicPr>
          <p:cNvPr id="2150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0" y="1155700"/>
          <a:ext cx="9869488" cy="5649913"/>
        </p:xfrm>
        <a:graphic>
          <a:graphicData uri="http://schemas.openxmlformats.org/drawingml/2006/table">
            <a:tbl>
              <a:tblPr firstRow="1" firstCol="1" bandRow="1">
                <a:tableStyleId>{5C22544A-7EE6-4342-B048-85BDC9FD1C3A}</a:tableStyleId>
              </a:tblPr>
              <a:tblGrid>
                <a:gridCol w="1752366">
                  <a:extLst>
                    <a:ext uri="{9D8B030D-6E8A-4147-A177-3AD203B41FA5}"/>
                  </a:extLst>
                </a:gridCol>
                <a:gridCol w="2912602">
                  <a:extLst>
                    <a:ext uri="{9D8B030D-6E8A-4147-A177-3AD203B41FA5}"/>
                  </a:extLst>
                </a:gridCol>
                <a:gridCol w="1008112">
                  <a:extLst>
                    <a:ext uri="{9D8B030D-6E8A-4147-A177-3AD203B41FA5}"/>
                  </a:extLst>
                </a:gridCol>
                <a:gridCol w="1328612">
                  <a:extLst>
                    <a:ext uri="{9D8B030D-6E8A-4147-A177-3AD203B41FA5}"/>
                  </a:extLst>
                </a:gridCol>
                <a:gridCol w="1086656">
                  <a:extLst>
                    <a:ext uri="{9D8B030D-6E8A-4147-A177-3AD203B41FA5}"/>
                  </a:extLst>
                </a:gridCol>
                <a:gridCol w="987045">
                  <a:extLst>
                    <a:ext uri="{9D8B030D-6E8A-4147-A177-3AD203B41FA5}"/>
                  </a:extLst>
                </a:gridCol>
                <a:gridCol w="794095">
                  <a:extLst>
                    <a:ext uri="{9D8B030D-6E8A-4147-A177-3AD203B41FA5}"/>
                  </a:extLst>
                </a:gridCol>
              </a:tblGrid>
              <a:tr h="930959">
                <a:tc gridSpan="2">
                  <a:txBody>
                    <a:bodyPr/>
                    <a:lstStyle/>
                    <a:p>
                      <a:pPr>
                        <a:spcAft>
                          <a:spcPts val="0"/>
                        </a:spcAft>
                      </a:pP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tc hMerge="1">
                  <a:txBody>
                    <a:bodyPr/>
                    <a:lstStyle/>
                    <a:p>
                      <a:endParaRPr lang="ru-RU"/>
                    </a:p>
                  </a:txBody>
                  <a:tcPr/>
                </a:tc>
                <a:tc>
                  <a:txBody>
                    <a:bodyPr/>
                    <a:lstStyle/>
                    <a:p>
                      <a:pPr algn="ctr">
                        <a:spcAft>
                          <a:spcPts val="0"/>
                        </a:spcAft>
                      </a:pPr>
                      <a:r>
                        <a:rPr lang="uk-UA" sz="1400" dirty="0">
                          <a:effectLst/>
                        </a:rPr>
                        <a:t>Блок Петра Порошенка</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tc>
                  <a:txBody>
                    <a:bodyPr/>
                    <a:lstStyle/>
                    <a:p>
                      <a:pPr algn="ctr">
                        <a:spcAft>
                          <a:spcPts val="0"/>
                        </a:spcAft>
                      </a:pPr>
                      <a:r>
                        <a:rPr lang="uk-UA" sz="1400" dirty="0">
                          <a:effectLst/>
                        </a:rPr>
                        <a:t>ВО «Батьківщина»</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tc>
                  <a:txBody>
                    <a:bodyPr/>
                    <a:lstStyle/>
                    <a:p>
                      <a:pPr algn="ctr">
                        <a:spcAft>
                          <a:spcPts val="0"/>
                        </a:spcAft>
                      </a:pPr>
                      <a:r>
                        <a:rPr lang="uk-UA" sz="1400" dirty="0">
                          <a:effectLst/>
                        </a:rPr>
                        <a:t>Опозиційний блок</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tc>
                  <a:txBody>
                    <a:bodyPr/>
                    <a:lstStyle/>
                    <a:p>
                      <a:pPr algn="ctr">
                        <a:spcAft>
                          <a:spcPts val="0"/>
                        </a:spcAft>
                      </a:pPr>
                      <a:r>
                        <a:rPr lang="uk-UA" sz="1400" dirty="0">
                          <a:effectLst/>
                        </a:rPr>
                        <a:t>Радикальна партія</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tc>
                  <a:txBody>
                    <a:bodyPr/>
                    <a:lstStyle/>
                    <a:p>
                      <a:pPr algn="ctr">
                        <a:spcAft>
                          <a:spcPts val="0"/>
                        </a:spcAft>
                      </a:pPr>
                      <a:r>
                        <a:rPr lang="uk-UA" sz="1400" dirty="0">
                          <a:effectLst/>
                        </a:rPr>
                        <a:t>ВСЬОГО</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solidFill>
                      <a:schemeClr val="accent1"/>
                    </a:solidFill>
                  </a:tcPr>
                </a:tc>
                <a:extLst>
                  <a:ext uri="{0D108BD9-81ED-4DB2-BD59-A6C34878D82A}"/>
                </a:extLst>
              </a:tr>
              <a:tr h="694294">
                <a:tc rowSpan="4">
                  <a:txBody>
                    <a:bodyPr/>
                    <a:lstStyle/>
                    <a:p>
                      <a:pPr algn="ctr"/>
                      <a:r>
                        <a:rPr lang="uk-UA" sz="1400" dirty="0" smtClean="0"/>
                        <a:t>Як Ви ставитесь до проведення позачергових виборів до Верховної Ради України?</a:t>
                      </a:r>
                      <a:endParaRPr lang="ru-RU" sz="1400" dirty="0"/>
                    </a:p>
                  </a:txBody>
                  <a:tcPr marL="16427" marR="16427" marT="0" marB="0" anchor="ctr">
                    <a:solidFill>
                      <a:schemeClr val="accent1"/>
                    </a:solidFill>
                  </a:tcPr>
                </a:tc>
                <a:tc>
                  <a:txBody>
                    <a:bodyPr/>
                    <a:lstStyle/>
                    <a:p>
                      <a:pPr>
                        <a:spcAft>
                          <a:spcPts val="0"/>
                        </a:spcAft>
                      </a:pPr>
                      <a:r>
                        <a:rPr lang="uk-UA" sz="1400" dirty="0">
                          <a:effectLst/>
                        </a:rPr>
                        <a:t>Підтримую</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38,3%</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61,5%</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67,9%</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61,3%</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45,0%</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660869">
                <a:tc vMerge="1">
                  <a:txBody>
                    <a:bodyPr/>
                    <a:lstStyle/>
                    <a:p>
                      <a:endParaRPr lang="ru-RU"/>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Скоріше підтримую</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14,9%</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18,3%</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16,1%</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13,8%</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16,4%</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483426">
                <a:tc vMerge="1">
                  <a:txBody>
                    <a:bodyPr/>
                    <a:lstStyle/>
                    <a:p>
                      <a:endParaRPr lang="ru-RU"/>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Скоріше не підтримую</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4,3%</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4,8%</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7,1%</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12,5%</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8,2%</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648082">
                <a:tc vMerge="1">
                  <a:txBody>
                    <a:bodyPr/>
                    <a:lstStyle/>
                    <a:p>
                      <a:endParaRPr lang="ru-RU" dirty="0"/>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Не підтримую</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31,9%</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8,7%</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7,1%</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6,3%</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20,0%</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576073">
                <a:tc rowSpan="4">
                  <a:txBody>
                    <a:bodyPr/>
                    <a:lstStyle/>
                    <a:p>
                      <a:pPr algn="ctr"/>
                      <a:r>
                        <a:rPr lang="uk-UA" sz="1400" dirty="0" smtClean="0"/>
                        <a:t>У разі проведення позачергових виборів, чи взяли б Ви участь у голосуванні?</a:t>
                      </a:r>
                      <a:endParaRPr lang="ru-RU" sz="1400" dirty="0"/>
                    </a:p>
                  </a:txBody>
                  <a:tcPr marL="16427" marR="16427" marT="0" marB="0" anchor="ctr">
                    <a:solidFill>
                      <a:schemeClr val="accent1"/>
                    </a:solidFill>
                  </a:tcPr>
                </a:tc>
                <a:tc>
                  <a:txBody>
                    <a:bodyPr/>
                    <a:lstStyle/>
                    <a:p>
                      <a:pPr>
                        <a:spcAft>
                          <a:spcPts val="0"/>
                        </a:spcAft>
                      </a:pPr>
                      <a:r>
                        <a:rPr lang="uk-UA" sz="1400" dirty="0">
                          <a:effectLst/>
                        </a:rPr>
                        <a:t>Так</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76,6%</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70,9%</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78,6%</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68,8%</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60,4%</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576073">
                <a:tc vMerge="1">
                  <a:txBody>
                    <a:bodyPr/>
                    <a:lstStyle/>
                    <a:p>
                      <a:endParaRPr lang="ru-RU"/>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Скоріше так</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6,4%</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15,5%</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8,9%</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7,5%</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10,1%</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576073">
                <a:tc vMerge="1">
                  <a:txBody>
                    <a:bodyPr/>
                    <a:lstStyle/>
                    <a:p>
                      <a:endParaRPr lang="ru-RU"/>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Скоріше ні</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0,0%</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1,9%</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1,8%</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3,8%</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4,5%</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r h="504064">
                <a:tc vMerge="1">
                  <a:txBody>
                    <a:bodyPr/>
                    <a:lstStyle/>
                    <a:p>
                      <a:endParaRPr lang="ru-RU" dirty="0"/>
                    </a:p>
                  </a:txBody>
                  <a:tcPr marL="16427" marR="16427" marT="0" marB="0" anchor="ctr">
                    <a:lnR w="12700" cap="flat" cmpd="sng" algn="ctr">
                      <a:solidFill>
                        <a:schemeClr val="tx1"/>
                      </a:solidFill>
                      <a:prstDash val="solid"/>
                      <a:round/>
                      <a:headEnd type="none" w="med" len="med"/>
                      <a:tailEnd type="none" w="med" len="med"/>
                    </a:lnR>
                  </a:tcPr>
                </a:tc>
                <a:tc>
                  <a:txBody>
                    <a:bodyPr/>
                    <a:lstStyle/>
                    <a:p>
                      <a:pPr>
                        <a:spcAft>
                          <a:spcPts val="0"/>
                        </a:spcAft>
                      </a:pPr>
                      <a:r>
                        <a:rPr lang="uk-UA" sz="1400" dirty="0">
                          <a:effectLst/>
                        </a:rPr>
                        <a:t>Ні </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14,9%</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6,8%</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10,7%</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a:effectLst/>
                        </a:rPr>
                        <a:t>17,5%</a:t>
                      </a:r>
                      <a:endParaRPr lang="ru-RU" sz="1400">
                        <a:effectLst/>
                        <a:latin typeface="Times New Roman" panose="02020603050405020304" pitchFamily="18" charset="0"/>
                        <a:ea typeface="Times New Roman" panose="02020603050405020304" pitchFamily="18" charset="0"/>
                      </a:endParaRPr>
                    </a:p>
                  </a:txBody>
                  <a:tcPr marL="16427" marR="16427" marT="0" marB="0" anchor="ctr"/>
                </a:tc>
                <a:tc>
                  <a:txBody>
                    <a:bodyPr/>
                    <a:lstStyle/>
                    <a:p>
                      <a:pPr algn="ctr">
                        <a:spcAft>
                          <a:spcPts val="0"/>
                        </a:spcAft>
                      </a:pPr>
                      <a:r>
                        <a:rPr lang="uk-UA" sz="1400" dirty="0">
                          <a:effectLst/>
                        </a:rPr>
                        <a:t>19,8%</a:t>
                      </a:r>
                      <a:endParaRPr lang="ru-RU" sz="1400" dirty="0">
                        <a:effectLst/>
                        <a:latin typeface="Times New Roman" panose="02020603050405020304" pitchFamily="18" charset="0"/>
                        <a:ea typeface="Times New Roman" panose="02020603050405020304" pitchFamily="18" charset="0"/>
                      </a:endParaRPr>
                    </a:p>
                  </a:txBody>
                  <a:tcPr marL="16427" marR="16427" marT="0" marB="0" anchor="ctr"/>
                </a:tc>
                <a:extLst>
                  <a:ext uri="{0D108BD9-81ED-4DB2-BD59-A6C34878D82A}"/>
                </a:extLst>
              </a:tr>
            </a:tbl>
          </a:graphicData>
        </a:graphic>
      </p:graphicFrame>
      <p:sp>
        <p:nvSpPr>
          <p:cNvPr id="21585" name="TextBox 6"/>
          <p:cNvSpPr txBox="1">
            <a:spLocks noChangeArrowheads="1"/>
          </p:cNvSpPr>
          <p:nvPr/>
        </p:nvSpPr>
        <p:spPr bwMode="auto">
          <a:xfrm>
            <a:off x="2360613" y="211138"/>
            <a:ext cx="750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питання проведення позачергових виборів до Верховної Ради України прихильниками основних політичних партій</a:t>
            </a:r>
            <a:endParaRPr lang="ru-RU"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TextBox 7"/>
          <p:cNvSpPr txBox="1"/>
          <p:nvPr/>
        </p:nvSpPr>
        <p:spPr>
          <a:xfrm>
            <a:off x="293688" y="1252538"/>
            <a:ext cx="9375775" cy="3752850"/>
          </a:xfrm>
          <a:prstGeom prst="rect">
            <a:avLst/>
          </a:prstGeom>
          <a:noFill/>
        </p:spPr>
        <p:txBody>
          <a:bodyPr>
            <a:spAutoFit/>
          </a:bodyPr>
          <a:lstStyle/>
          <a:p>
            <a:pPr algn="just" eaLnBrk="1" fontAlgn="auto" hangingPunct="1">
              <a:lnSpc>
                <a:spcPct val="150000"/>
              </a:lnSpc>
              <a:spcBef>
                <a:spcPts val="0"/>
              </a:spcBef>
              <a:spcAft>
                <a:spcPts val="600"/>
              </a:spcAft>
              <a:defRPr/>
            </a:pPr>
            <a:r>
              <a:rPr lang="ru-RU" sz="1600" b="1" dirty="0">
                <a:latin typeface="+mn-lt"/>
              </a:rPr>
              <a:t>Мета </a:t>
            </a:r>
            <a:r>
              <a:rPr lang="ru-RU" sz="1600" b="1" dirty="0" err="1">
                <a:latin typeface="+mn-lt"/>
              </a:rPr>
              <a:t>дослідження</a:t>
            </a:r>
            <a:r>
              <a:rPr lang="ru-RU" sz="1600" b="1" dirty="0">
                <a:latin typeface="+mn-lt"/>
              </a:rPr>
              <a:t>: </a:t>
            </a:r>
            <a:r>
              <a:rPr lang="ru-RU" sz="1600" dirty="0" err="1">
                <a:latin typeface="+mn-lt"/>
              </a:rPr>
              <a:t>Оцінка</a:t>
            </a:r>
            <a:r>
              <a:rPr lang="ru-RU" sz="1600" dirty="0">
                <a:latin typeface="+mn-lt"/>
              </a:rPr>
              <a:t> </a:t>
            </a:r>
            <a:r>
              <a:rPr lang="ru-RU" sz="1600" dirty="0" err="1">
                <a:latin typeface="+mn-lt"/>
              </a:rPr>
              <a:t>соціально-політичних</a:t>
            </a:r>
            <a:r>
              <a:rPr lang="ru-RU" sz="1600" dirty="0">
                <a:latin typeface="+mn-lt"/>
              </a:rPr>
              <a:t> </a:t>
            </a:r>
            <a:r>
              <a:rPr lang="ru-RU" sz="1600" dirty="0" err="1">
                <a:latin typeface="+mn-lt"/>
              </a:rPr>
              <a:t>настроїв</a:t>
            </a:r>
            <a:r>
              <a:rPr lang="ru-RU" sz="1600" dirty="0">
                <a:latin typeface="+mn-lt"/>
              </a:rPr>
              <a:t> </a:t>
            </a:r>
            <a:r>
              <a:rPr lang="ru-RU" sz="1600" dirty="0" err="1">
                <a:latin typeface="+mn-lt"/>
              </a:rPr>
              <a:t>жителів</a:t>
            </a:r>
            <a:r>
              <a:rPr lang="ru-RU" sz="1600" dirty="0">
                <a:latin typeface="+mn-lt"/>
              </a:rPr>
              <a:t> </a:t>
            </a:r>
            <a:r>
              <a:rPr lang="ru-RU" sz="1600" dirty="0" err="1">
                <a:latin typeface="+mn-lt"/>
              </a:rPr>
              <a:t>Полтавської</a:t>
            </a:r>
            <a:r>
              <a:rPr lang="ru-RU" sz="1600" dirty="0">
                <a:latin typeface="+mn-lt"/>
              </a:rPr>
              <a:t> </a:t>
            </a:r>
            <a:r>
              <a:rPr lang="ru-RU" sz="1600" dirty="0" err="1">
                <a:latin typeface="+mn-lt"/>
              </a:rPr>
              <a:t>області</a:t>
            </a:r>
            <a:r>
              <a:rPr lang="ru-RU" sz="1600" dirty="0">
                <a:latin typeface="+mn-lt"/>
              </a:rPr>
              <a:t>.</a:t>
            </a:r>
          </a:p>
          <a:p>
            <a:pPr algn="just" eaLnBrk="1" fontAlgn="auto" hangingPunct="1">
              <a:lnSpc>
                <a:spcPct val="150000"/>
              </a:lnSpc>
              <a:spcBef>
                <a:spcPts val="0"/>
              </a:spcBef>
              <a:spcAft>
                <a:spcPts val="600"/>
              </a:spcAft>
              <a:defRPr/>
            </a:pPr>
            <a:r>
              <a:rPr lang="ru-RU" sz="1600" b="1" dirty="0">
                <a:latin typeface="+mn-lt"/>
              </a:rPr>
              <a:t> </a:t>
            </a:r>
            <a:r>
              <a:rPr lang="ru-RU" sz="1600" b="1" dirty="0" err="1">
                <a:latin typeface="+mn-lt"/>
              </a:rPr>
              <a:t>Основні</a:t>
            </a:r>
            <a:r>
              <a:rPr lang="ru-RU" sz="1600" b="1" dirty="0">
                <a:latin typeface="+mn-lt"/>
              </a:rPr>
              <a:t> </a:t>
            </a:r>
            <a:r>
              <a:rPr lang="ru-RU" sz="1600" b="1" dirty="0" err="1">
                <a:latin typeface="+mn-lt"/>
              </a:rPr>
              <a:t>завдання</a:t>
            </a:r>
            <a:r>
              <a:rPr lang="ru-RU" sz="1600" b="1" dirty="0">
                <a:latin typeface="+mn-lt"/>
              </a:rPr>
              <a:t>:</a:t>
            </a:r>
          </a:p>
          <a:p>
            <a:pPr marL="285750" indent="-285750" algn="just" eaLnBrk="1" fontAlgn="auto" hangingPunct="1">
              <a:lnSpc>
                <a:spcPct val="114000"/>
              </a:lnSpc>
              <a:spcBef>
                <a:spcPts val="0"/>
              </a:spcBef>
              <a:spcAft>
                <a:spcPts val="600"/>
              </a:spcAft>
              <a:buFont typeface="Wingdings" pitchFamily="2" charset="2"/>
              <a:buChar char="Ø"/>
              <a:defRPr/>
            </a:pPr>
            <a:r>
              <a:rPr lang="ru-RU" sz="1600" dirty="0" err="1">
                <a:latin typeface="+mn-lt"/>
              </a:rPr>
              <a:t>Оцінка</a:t>
            </a:r>
            <a:r>
              <a:rPr lang="ru-RU" sz="1600" dirty="0">
                <a:latin typeface="+mn-lt"/>
              </a:rPr>
              <a:t> </a:t>
            </a:r>
            <a:r>
              <a:rPr lang="ru-RU" sz="1600" dirty="0" err="1">
                <a:latin typeface="+mn-lt"/>
              </a:rPr>
              <a:t>діяльності</a:t>
            </a:r>
            <a:r>
              <a:rPr lang="ru-RU" sz="1600" dirty="0">
                <a:latin typeface="+mn-lt"/>
              </a:rPr>
              <a:t> </a:t>
            </a:r>
            <a:r>
              <a:rPr lang="ru-RU" sz="1600" dirty="0" err="1">
                <a:latin typeface="+mn-lt"/>
              </a:rPr>
              <a:t>представників</a:t>
            </a:r>
            <a:r>
              <a:rPr lang="ru-RU" sz="1600" dirty="0">
                <a:latin typeface="+mn-lt"/>
              </a:rPr>
              <a:t> </a:t>
            </a:r>
            <a:r>
              <a:rPr lang="ru-RU" sz="1600" dirty="0" err="1">
                <a:latin typeface="+mn-lt"/>
              </a:rPr>
              <a:t>різних</a:t>
            </a:r>
            <a:r>
              <a:rPr lang="ru-RU" sz="1600" dirty="0">
                <a:latin typeface="+mn-lt"/>
              </a:rPr>
              <a:t> </a:t>
            </a:r>
            <a:r>
              <a:rPr lang="ru-RU" sz="1600" dirty="0" err="1">
                <a:latin typeface="+mn-lt"/>
              </a:rPr>
              <a:t>рівнів</a:t>
            </a:r>
            <a:r>
              <a:rPr lang="ru-RU" sz="1600" dirty="0">
                <a:latin typeface="+mn-lt"/>
              </a:rPr>
              <a:t> </a:t>
            </a:r>
            <a:r>
              <a:rPr lang="ru-RU" sz="1600" dirty="0" err="1">
                <a:latin typeface="+mn-lt"/>
              </a:rPr>
              <a:t>влади</a:t>
            </a:r>
            <a:r>
              <a:rPr lang="ru-RU" sz="1600" dirty="0">
                <a:latin typeface="+mn-lt"/>
              </a:rPr>
              <a:t>.</a:t>
            </a:r>
          </a:p>
          <a:p>
            <a:pPr marL="285750" indent="-285750" algn="just" eaLnBrk="1" fontAlgn="auto" hangingPunct="1">
              <a:lnSpc>
                <a:spcPct val="114000"/>
              </a:lnSpc>
              <a:spcBef>
                <a:spcPts val="0"/>
              </a:spcBef>
              <a:spcAft>
                <a:spcPts val="600"/>
              </a:spcAft>
              <a:buFont typeface="Wingdings" pitchFamily="2" charset="2"/>
              <a:buChar char="Ø"/>
              <a:defRPr/>
            </a:pPr>
            <a:r>
              <a:rPr lang="ru-RU" sz="1600" dirty="0">
                <a:latin typeface="+mn-lt"/>
              </a:rPr>
              <a:t>Рейтинг </a:t>
            </a:r>
            <a:r>
              <a:rPr lang="ru-RU" sz="1600" dirty="0" err="1">
                <a:latin typeface="+mn-lt"/>
              </a:rPr>
              <a:t>найбільш</a:t>
            </a:r>
            <a:r>
              <a:rPr lang="ru-RU" sz="1600" dirty="0">
                <a:latin typeface="+mn-lt"/>
              </a:rPr>
              <a:t> </a:t>
            </a:r>
            <a:r>
              <a:rPr lang="ru-RU" sz="1600" dirty="0" err="1">
                <a:latin typeface="+mn-lt"/>
              </a:rPr>
              <a:t>актуальних</a:t>
            </a:r>
            <a:r>
              <a:rPr lang="ru-RU" sz="1600" dirty="0">
                <a:latin typeface="+mn-lt"/>
              </a:rPr>
              <a:t> </a:t>
            </a:r>
            <a:r>
              <a:rPr lang="ru-RU" sz="1600" dirty="0" err="1">
                <a:latin typeface="+mn-lt"/>
              </a:rPr>
              <a:t>соціально-економічних</a:t>
            </a:r>
            <a:r>
              <a:rPr lang="ru-RU" sz="1600" dirty="0">
                <a:latin typeface="+mn-lt"/>
              </a:rPr>
              <a:t> проблем </a:t>
            </a:r>
            <a:r>
              <a:rPr lang="ru-RU" sz="1600" dirty="0" err="1">
                <a:latin typeface="+mn-lt"/>
              </a:rPr>
              <a:t>Полтавської</a:t>
            </a:r>
            <a:r>
              <a:rPr lang="ru-RU" sz="1600" dirty="0">
                <a:latin typeface="+mn-lt"/>
              </a:rPr>
              <a:t> </a:t>
            </a:r>
            <a:r>
              <a:rPr lang="ru-RU" sz="1600" dirty="0" err="1">
                <a:latin typeface="+mn-lt"/>
              </a:rPr>
              <a:t>області</a:t>
            </a:r>
            <a:r>
              <a:rPr lang="ru-RU" sz="1600" dirty="0">
                <a:latin typeface="+mn-lt"/>
              </a:rPr>
              <a:t>.</a:t>
            </a:r>
          </a:p>
          <a:p>
            <a:pPr marL="285750" indent="-285750" algn="just" eaLnBrk="1" fontAlgn="auto" hangingPunct="1">
              <a:lnSpc>
                <a:spcPct val="114000"/>
              </a:lnSpc>
              <a:spcBef>
                <a:spcPts val="0"/>
              </a:spcBef>
              <a:spcAft>
                <a:spcPts val="600"/>
              </a:spcAft>
              <a:buFont typeface="Wingdings" pitchFamily="2" charset="2"/>
              <a:buChar char="Ø"/>
              <a:defRPr/>
            </a:pPr>
            <a:r>
              <a:rPr lang="uk-UA" sz="1600" dirty="0">
                <a:latin typeface="+mn-lt"/>
              </a:rPr>
              <a:t>Оцінка населенням ключових реформ в країні.</a:t>
            </a:r>
          </a:p>
          <a:p>
            <a:pPr marL="285750" indent="-285750" algn="just" eaLnBrk="1" fontAlgn="auto" hangingPunct="1">
              <a:lnSpc>
                <a:spcPct val="114000"/>
              </a:lnSpc>
              <a:spcBef>
                <a:spcPts val="0"/>
              </a:spcBef>
              <a:spcAft>
                <a:spcPts val="600"/>
              </a:spcAft>
              <a:buFont typeface="Wingdings" pitchFamily="2" charset="2"/>
              <a:buChar char="Ø"/>
              <a:defRPr/>
            </a:pPr>
            <a:r>
              <a:rPr lang="uk-UA" sz="1600" dirty="0">
                <a:latin typeface="+mn-lt"/>
              </a:rPr>
              <a:t>Рівень відкритості органів влади в очах населення.</a:t>
            </a:r>
          </a:p>
          <a:p>
            <a:pPr marL="285750" indent="-285750" algn="just" eaLnBrk="1" fontAlgn="auto" hangingPunct="1">
              <a:lnSpc>
                <a:spcPct val="114000"/>
              </a:lnSpc>
              <a:spcBef>
                <a:spcPts val="0"/>
              </a:spcBef>
              <a:spcAft>
                <a:spcPts val="600"/>
              </a:spcAft>
              <a:buFont typeface="Wingdings" pitchFamily="2" charset="2"/>
              <a:buChar char="Ø"/>
              <a:defRPr/>
            </a:pPr>
            <a:r>
              <a:rPr lang="uk-UA" sz="1600" dirty="0">
                <a:latin typeface="+mn-lt"/>
              </a:rPr>
              <a:t>Оцінка соціально-економічного становища регіону та рівня життя населення.</a:t>
            </a:r>
          </a:p>
          <a:p>
            <a:pPr marL="285750" indent="-285750" algn="just" eaLnBrk="1" fontAlgn="auto" hangingPunct="1">
              <a:lnSpc>
                <a:spcPct val="114000"/>
              </a:lnSpc>
              <a:spcBef>
                <a:spcPts val="0"/>
              </a:spcBef>
              <a:spcAft>
                <a:spcPts val="600"/>
              </a:spcAft>
              <a:buFont typeface="Wingdings" pitchFamily="2" charset="2"/>
              <a:buChar char="Ø"/>
              <a:defRPr/>
            </a:pPr>
            <a:r>
              <a:rPr lang="uk-UA" sz="1600" dirty="0">
                <a:latin typeface="+mn-lt"/>
              </a:rPr>
              <a:t>Геополітичні орієнтири жителів Полтавської області.</a:t>
            </a:r>
          </a:p>
          <a:p>
            <a:pPr marL="285750" indent="-285750" algn="just" eaLnBrk="1" fontAlgn="auto" hangingPunct="1">
              <a:lnSpc>
                <a:spcPct val="114000"/>
              </a:lnSpc>
              <a:spcBef>
                <a:spcPts val="0"/>
              </a:spcBef>
              <a:spcAft>
                <a:spcPts val="600"/>
              </a:spcAft>
              <a:buFont typeface="Wingdings" pitchFamily="2" charset="2"/>
              <a:buChar char="Ø"/>
              <a:defRPr/>
            </a:pPr>
            <a:r>
              <a:rPr lang="ru-RU" sz="1600" dirty="0">
                <a:latin typeface="+mn-lt"/>
              </a:rPr>
              <a:t>Рейтинг </a:t>
            </a:r>
            <a:r>
              <a:rPr lang="ru-RU" sz="1600" dirty="0" err="1">
                <a:latin typeface="+mn-lt"/>
              </a:rPr>
              <a:t>політичних</a:t>
            </a:r>
            <a:r>
              <a:rPr lang="ru-RU" sz="1600" dirty="0">
                <a:latin typeface="+mn-lt"/>
              </a:rPr>
              <a:t> </a:t>
            </a:r>
            <a:r>
              <a:rPr lang="ru-RU" sz="1600" dirty="0" err="1">
                <a:latin typeface="+mn-lt"/>
              </a:rPr>
              <a:t>партій</a:t>
            </a:r>
            <a:r>
              <a:rPr lang="ru-RU" sz="1600" dirty="0">
                <a:latin typeface="+mn-lt"/>
              </a:rPr>
              <a:t>.</a:t>
            </a:r>
          </a:p>
          <a:p>
            <a:pPr marL="285750" indent="-285750" algn="just" eaLnBrk="1" fontAlgn="auto" hangingPunct="1">
              <a:lnSpc>
                <a:spcPct val="114000"/>
              </a:lnSpc>
              <a:spcBef>
                <a:spcPts val="0"/>
              </a:spcBef>
              <a:spcAft>
                <a:spcPts val="600"/>
              </a:spcAft>
              <a:buFont typeface="Wingdings" pitchFamily="2" charset="2"/>
              <a:buChar char="Ø"/>
              <a:defRPr/>
            </a:pPr>
            <a:r>
              <a:rPr lang="ru-RU" sz="1600" dirty="0">
                <a:latin typeface="+mn-lt"/>
              </a:rPr>
              <a:t>Рейтинг ЗМІ.</a:t>
            </a:r>
          </a:p>
        </p:txBody>
      </p:sp>
      <p:sp>
        <p:nvSpPr>
          <p:cNvPr id="410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C830E43-7044-45CF-A22E-35B08A0CAB4B}" type="slidenum">
              <a:rPr lang="ru-RU" altLang="uk-UA" smtClean="0">
                <a:solidFill>
                  <a:schemeClr val="bg1"/>
                </a:solidFill>
              </a:rPr>
              <a:pPr/>
              <a:t>2</a:t>
            </a:fld>
            <a:endParaRPr lang="ru-RU" altLang="uk-UA" smtClean="0">
              <a:solidFill>
                <a:schemeClr val="bg1"/>
              </a:solidFill>
            </a:endParaRPr>
          </a:p>
        </p:txBody>
      </p:sp>
      <p:pic>
        <p:nvPicPr>
          <p:cNvPr id="410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5335588" y="365125"/>
            <a:ext cx="433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Мета та завдання дослідження</a:t>
            </a:r>
            <a:endParaRPr lang="ru-RU" altLang="uk-UA" sz="2000">
              <a:solidFill>
                <a:schemeClr val="bg1"/>
              </a:solidFill>
              <a:cs typeface="Arial" charset="0"/>
            </a:endParaRPr>
          </a:p>
        </p:txBody>
      </p:sp>
      <p:sp>
        <p:nvSpPr>
          <p:cNvPr id="4103" name="TextBox 1"/>
          <p:cNvSpPr txBox="1">
            <a:spLocks noChangeArrowheads="1"/>
          </p:cNvSpPr>
          <p:nvPr/>
        </p:nvSpPr>
        <p:spPr bwMode="auto">
          <a:xfrm>
            <a:off x="293688" y="5005388"/>
            <a:ext cx="84248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ru-RU" sz="1400" i="1"/>
              <a:t>Дослідження проводилося згідно договору №22 </a:t>
            </a:r>
            <a:r>
              <a:rPr lang="uk-UA" sz="1400" i="1"/>
              <a:t>від 14.06.2017 року</a:t>
            </a:r>
            <a:r>
              <a:rPr lang="ru-RU" sz="1400" i="1"/>
              <a:t> між ФОП Хрустальов Ф.С.  та </a:t>
            </a:r>
            <a:r>
              <a:rPr lang="uk-UA" sz="1400" i="1"/>
              <a:t>Департаментом інформаційної діяльності та комунікацій з громадськістю Полтавської облдержадміністрації від 14.06.2017 року</a:t>
            </a:r>
            <a:endParaRPr lang="ru-RU" sz="1400" i="1"/>
          </a:p>
        </p:txBody>
      </p:sp>
      <p:sp>
        <p:nvSpPr>
          <p:cNvPr id="4104" name="Прямоугольник 2"/>
          <p:cNvSpPr>
            <a:spLocks noChangeArrowheads="1"/>
          </p:cNvSpPr>
          <p:nvPr/>
        </p:nvSpPr>
        <p:spPr bwMode="auto">
          <a:xfrm>
            <a:off x="293688" y="5949950"/>
            <a:ext cx="8662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sz="1400"/>
              <a:t>Директор соціологічної компанії </a:t>
            </a:r>
            <a:r>
              <a:rPr lang="en-US" sz="1400"/>
              <a:t>IRG</a:t>
            </a:r>
            <a:r>
              <a:rPr lang="uk-UA" sz="1400"/>
              <a:t>					</a:t>
            </a:r>
          </a:p>
          <a:p>
            <a:r>
              <a:rPr lang="uk-UA" sz="1400"/>
              <a:t>ФОП Хрустальов Ф.С.							М.П.</a:t>
            </a:r>
            <a:endParaRPr lang="ru-RU"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53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5FCFC5A-924A-42A6-8BA2-D168EF2658F7}" type="slidenum">
              <a:rPr lang="ru-RU" altLang="uk-UA" smtClean="0">
                <a:solidFill>
                  <a:schemeClr val="bg1"/>
                </a:solidFill>
              </a:rPr>
              <a:pPr/>
              <a:t>20</a:t>
            </a:fld>
            <a:endParaRPr lang="ru-RU" altLang="uk-UA" smtClean="0">
              <a:solidFill>
                <a:schemeClr val="bg1"/>
              </a:solidFill>
            </a:endParaRPr>
          </a:p>
        </p:txBody>
      </p:sp>
      <p:pic>
        <p:nvPicPr>
          <p:cNvPr id="2253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22535" name="TextBox 6"/>
          <p:cNvSpPr txBox="1">
            <a:spLocks noChangeArrowheads="1"/>
          </p:cNvSpPr>
          <p:nvPr/>
        </p:nvSpPr>
        <p:spPr bwMode="auto">
          <a:xfrm>
            <a:off x="4827588" y="211138"/>
            <a:ext cx="490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Відсотковий розподіл партій, які б обрали у разі проведення позачергових виборів </a:t>
            </a:r>
            <a:endParaRPr lang="uk-UA" altLang="uk-UA" sz="2000" i="1">
              <a:solidFill>
                <a:schemeClr val="bg1"/>
              </a:solidFill>
              <a:cs typeface="Arial" charset="0"/>
            </a:endParaRPr>
          </a:p>
        </p:txBody>
      </p:sp>
      <p:sp>
        <p:nvSpPr>
          <p:cNvPr id="22536" name="Прямоугольник 1"/>
          <p:cNvSpPr>
            <a:spLocks noChangeArrowheads="1"/>
          </p:cNvSpPr>
          <p:nvPr/>
        </p:nvSpPr>
        <p:spPr bwMode="auto">
          <a:xfrm>
            <a:off x="338138" y="1535113"/>
            <a:ext cx="9078912"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50000"/>
              </a:lnSpc>
              <a:spcAft>
                <a:spcPts val="1000"/>
              </a:spcAft>
            </a:pPr>
            <a:r>
              <a:rPr lang="uk-UA" altLang="ru-RU" sz="1600" dirty="0">
                <a:ea typeface="Calibri" pitchFamily="34" charset="0"/>
                <a:cs typeface="Calibri" pitchFamily="34" charset="0"/>
              </a:rPr>
              <a:t>Трійка лідерів в електоральних вподобаннях у Полтавському регіоні  виглядає наступним чином: </a:t>
            </a:r>
            <a:r>
              <a:rPr lang="uk-UA" altLang="ru-RU" sz="1600" b="1" dirty="0">
                <a:ea typeface="Calibri" pitchFamily="34" charset="0"/>
                <a:cs typeface="Calibri" pitchFamily="34" charset="0"/>
              </a:rPr>
              <a:t>ВО «Батьківщина» (</a:t>
            </a:r>
            <a:r>
              <a:rPr lang="uk-UA" altLang="ru-RU" sz="1600" b="1" dirty="0" smtClean="0">
                <a:ea typeface="Calibri" pitchFamily="34" charset="0"/>
                <a:cs typeface="Calibri" pitchFamily="34" charset="0"/>
              </a:rPr>
              <a:t>10,4%), «Блок </a:t>
            </a:r>
            <a:r>
              <a:rPr lang="uk-UA" altLang="ru-RU" sz="1600" b="1" dirty="0">
                <a:ea typeface="Calibri" pitchFamily="34" charset="0"/>
                <a:cs typeface="Calibri" pitchFamily="34" charset="0"/>
              </a:rPr>
              <a:t>Петра Порошенка «Солідарність» </a:t>
            </a:r>
            <a:r>
              <a:rPr lang="uk-UA" altLang="ru-RU" sz="1600" b="1" dirty="0" smtClean="0">
                <a:ea typeface="Calibri" pitchFamily="34" charset="0"/>
                <a:cs typeface="Calibri" pitchFamily="34" charset="0"/>
              </a:rPr>
              <a:t>(8,8%), </a:t>
            </a:r>
            <a:r>
              <a:rPr lang="uk-UA" altLang="ru-RU" sz="1600" b="1" dirty="0">
                <a:ea typeface="Calibri" pitchFamily="34" charset="0"/>
                <a:cs typeface="Calibri" pitchFamily="34" charset="0"/>
              </a:rPr>
              <a:t>Радикальна партія Олега Ляшка (8,2%). </a:t>
            </a:r>
            <a:r>
              <a:rPr lang="uk-UA" altLang="ru-RU" sz="1600" dirty="0">
                <a:ea typeface="Calibri" pitchFamily="34" charset="0"/>
                <a:cs typeface="Calibri" pitchFamily="34" charset="0"/>
              </a:rPr>
              <a:t>Досить високі позиції займають також </a:t>
            </a:r>
            <a:r>
              <a:rPr lang="uk-UA" altLang="ru-RU" sz="1600" b="1" dirty="0">
                <a:ea typeface="Calibri" pitchFamily="34" charset="0"/>
                <a:cs typeface="Calibri" pitchFamily="34" charset="0"/>
              </a:rPr>
              <a:t>Опозиційний блок (5,7%) та Аграрна партія України (5,3%). </a:t>
            </a:r>
          </a:p>
          <a:p>
            <a:pPr indent="449263" algn="just">
              <a:lnSpc>
                <a:spcPct val="150000"/>
              </a:lnSpc>
              <a:spcAft>
                <a:spcPts val="1000"/>
              </a:spcAft>
            </a:pPr>
            <a:r>
              <a:rPr lang="uk-UA" altLang="ru-RU" sz="1600" dirty="0">
                <a:ea typeface="Calibri" pitchFamily="34" charset="0"/>
                <a:cs typeface="Calibri" pitchFamily="34" charset="0"/>
              </a:rPr>
              <a:t>Поза 5-ти відсотковим бар’єром залишилися Партія простих людей (3,7%), ВО «Свобода» (3,3%),  «</a:t>
            </a:r>
            <a:r>
              <a:rPr lang="uk-UA" altLang="ru-RU" sz="1600" dirty="0" err="1">
                <a:ea typeface="Calibri" pitchFamily="34" charset="0"/>
                <a:cs typeface="Calibri" pitchFamily="34" charset="0"/>
              </a:rPr>
              <a:t>Укроп</a:t>
            </a:r>
            <a:r>
              <a:rPr lang="uk-UA" altLang="ru-RU" sz="1600" dirty="0">
                <a:ea typeface="Calibri" pitchFamily="34" charset="0"/>
                <a:cs typeface="Calibri" pitchFamily="34" charset="0"/>
              </a:rPr>
              <a:t>» (3,1%). Майже на одному рівні на даний момент знаходяться партія «Громадська позиція» (2,6%), «Рідне місто» (2,4%), Самопоміч (2,4%), партія «За життя» (2,3%).  Менше 2% набрали партії «Наш край» (1,6%), Народний рух </a:t>
            </a:r>
            <a:r>
              <a:rPr lang="uk-UA" altLang="ru-RU" sz="1600" dirty="0" err="1">
                <a:ea typeface="Calibri" pitchFamily="34" charset="0"/>
                <a:cs typeface="Calibri" pitchFamily="34" charset="0"/>
              </a:rPr>
              <a:t>Михаїла</a:t>
            </a:r>
            <a:r>
              <a:rPr lang="uk-UA" altLang="ru-RU" sz="1600" dirty="0">
                <a:ea typeface="Calibri" pitchFamily="34" charset="0"/>
                <a:cs typeface="Calibri" pitchFamily="34" charset="0"/>
              </a:rPr>
              <a:t> Саакашвілі (1,3%), Правий сектор (1,2%), партія «Відродження» (1%). Найменшу підтримку отримали партії Національний корпус (0,5%), Сила людей (0,5%).  </a:t>
            </a:r>
            <a:r>
              <a:rPr lang="uk-UA" altLang="ru-RU" sz="1600" b="1" dirty="0">
                <a:ea typeface="Calibri" pitchFamily="34" charset="0"/>
                <a:cs typeface="Calibri" pitchFamily="34" charset="0"/>
              </a:rPr>
              <a:t>Досить високий відсоток населення, що ще не визначилися, за кого проголосували б – 33,6%. </a:t>
            </a:r>
            <a:r>
              <a:rPr lang="uk-UA" altLang="ru-RU" sz="1600" dirty="0">
                <a:ea typeface="Calibri" pitchFamily="34" charset="0"/>
                <a:cs typeface="Calibri" pitchFamily="34" charset="0"/>
              </a:rPr>
              <a:t>Ця частина населення може суттєво вплинути на хід передвиборчої гонки.</a:t>
            </a:r>
            <a:endParaRPr lang="ru-RU" altLang="ru-RU" sz="1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58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6517319-8B66-4EB4-A45D-D9C6A11CF20E}" type="slidenum">
              <a:rPr lang="ru-RU" altLang="uk-UA" smtClean="0">
                <a:solidFill>
                  <a:schemeClr val="bg1"/>
                </a:solidFill>
              </a:rPr>
              <a:pPr/>
              <a:t>21</a:t>
            </a:fld>
            <a:endParaRPr lang="ru-RU" altLang="uk-UA" smtClean="0">
              <a:solidFill>
                <a:schemeClr val="bg1"/>
              </a:solidFill>
            </a:endParaRPr>
          </a:p>
        </p:txBody>
      </p:sp>
      <p:pic>
        <p:nvPicPr>
          <p:cNvPr id="2458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24583" name="TextBox 9"/>
          <p:cNvSpPr txBox="1">
            <a:spLocks noChangeArrowheads="1"/>
          </p:cNvSpPr>
          <p:nvPr/>
        </p:nvSpPr>
        <p:spPr bwMode="auto">
          <a:xfrm>
            <a:off x="4737100" y="211138"/>
            <a:ext cx="498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соціально-економічного становища в Україні та Полтавській області</a:t>
            </a:r>
            <a:endParaRPr lang="ru-RU" altLang="uk-UA" sz="2000" i="1">
              <a:solidFill>
                <a:schemeClr val="bg1"/>
              </a:solidFill>
              <a:cs typeface="Arial" charset="0"/>
            </a:endParaRPr>
          </a:p>
        </p:txBody>
      </p:sp>
      <p:sp>
        <p:nvSpPr>
          <p:cNvPr id="24584" name="Прямоугольник 1"/>
          <p:cNvSpPr>
            <a:spLocks noChangeArrowheads="1"/>
          </p:cNvSpPr>
          <p:nvPr/>
        </p:nvSpPr>
        <p:spPr bwMode="auto">
          <a:xfrm>
            <a:off x="338138" y="1628775"/>
            <a:ext cx="9072562"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lnSpc>
                <a:spcPct val="150000"/>
              </a:lnSpc>
              <a:spcAft>
                <a:spcPts val="1000"/>
              </a:spcAft>
            </a:pPr>
            <a:r>
              <a:rPr lang="uk-UA" altLang="ru-RU" sz="1600" dirty="0">
                <a:ea typeface="Calibri" pitchFamily="34" charset="0"/>
                <a:cs typeface="Calibri" pitchFamily="34" charset="0"/>
              </a:rPr>
              <a:t>Що ж до оцінки соціально-економічного становища України в цілому та Полтавської області зокрема, можна відмітити переважання негативних оцінок. </a:t>
            </a:r>
            <a:r>
              <a:rPr lang="uk-UA" altLang="ru-RU" sz="1600" b="1" dirty="0">
                <a:ea typeface="Calibri" pitchFamily="34" charset="0"/>
                <a:cs typeface="Calibri" pitchFamily="34" charset="0"/>
              </a:rPr>
              <a:t>Незважаючи на загальну тенденцію в оцінці  стану України («дуже погане» – 23,9% «</a:t>
            </a:r>
            <a:r>
              <a:rPr lang="uk-UA" altLang="ru-RU" sz="1600" b="1" dirty="0" err="1">
                <a:ea typeface="Calibri" pitchFamily="34" charset="0"/>
                <a:cs typeface="Calibri" pitchFamily="34" charset="0"/>
              </a:rPr>
              <a:t>погане</a:t>
            </a:r>
            <a:r>
              <a:rPr lang="uk-UA" altLang="ru-RU" sz="1600" b="1" dirty="0">
                <a:ea typeface="Calibri" pitchFamily="34" charset="0"/>
                <a:cs typeface="Calibri" pitchFamily="34" charset="0"/>
              </a:rPr>
              <a:t>» – 35%) , жителі Полтавського регіону більш позитивно бачать  соціально-економічне становище по області («дуже погане» – 18,2% «</a:t>
            </a:r>
            <a:r>
              <a:rPr lang="uk-UA" altLang="ru-RU" sz="1600" b="1" dirty="0" err="1">
                <a:ea typeface="Calibri" pitchFamily="34" charset="0"/>
                <a:cs typeface="Calibri" pitchFamily="34" charset="0"/>
              </a:rPr>
              <a:t>погане</a:t>
            </a:r>
            <a:r>
              <a:rPr lang="uk-UA" altLang="ru-RU" sz="1600" b="1" dirty="0">
                <a:ea typeface="Calibri" pitchFamily="34" charset="0"/>
                <a:cs typeface="Calibri" pitchFamily="34" charset="0"/>
              </a:rPr>
              <a:t>» – 29,1%). </a:t>
            </a:r>
          </a:p>
          <a:p>
            <a:pPr indent="449263" algn="just">
              <a:lnSpc>
                <a:spcPct val="150000"/>
              </a:lnSpc>
              <a:spcAft>
                <a:spcPts val="1000"/>
              </a:spcAft>
            </a:pPr>
            <a:r>
              <a:rPr lang="uk-UA" altLang="ru-RU" sz="1600" dirty="0">
                <a:ea typeface="Calibri" pitchFamily="34" charset="0"/>
                <a:cs typeface="Calibri" pitchFamily="34" charset="0"/>
              </a:rPr>
              <a:t>Також це можна прослідкувати  у переважанні менш крайніх оцінок : як «середнє» соціально-економічне становище в області оцінюють 23,3%, у той час як цей же показник стану по країні – в 14,7%. Позитивних оцінок соціально-економічного стану в країні мало, по області вони дещо частіше зустрічаються: «вище середнього» стан в області назвали 4,1%, по Україні – 2,5%, як «хороше», соціально-економічне становище в області оцінюють 3,1% опитаних, в країни – 1,2. Варіант відповіді «дуже хороше» становище в області вибрали 1,4% респондентів, в Україні – 1,6%. </a:t>
            </a:r>
            <a:endParaRPr lang="ru-RU" altLang="ru-RU" sz="1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Диаграмма 8"/>
          <p:cNvGraphicFramePr>
            <a:graphicFrameLocks/>
          </p:cNvGraphicFramePr>
          <p:nvPr/>
        </p:nvGraphicFramePr>
        <p:xfrm>
          <a:off x="344488" y="1451322"/>
          <a:ext cx="8934040" cy="5087591"/>
        </p:xfrm>
        <a:graphic>
          <a:graphicData uri="http://schemas.openxmlformats.org/drawingml/2006/chart">
            <c:chart xmlns:c="http://schemas.openxmlformats.org/drawingml/2006/chart" xmlns:r="http://schemas.openxmlformats.org/officeDocument/2006/relationships" r:id="rId2"/>
          </a:graphicData>
        </a:graphic>
      </p:graphicFrame>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560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11592B6-4B6E-4853-9BBD-DD9CC8B78EC2}" type="slidenum">
              <a:rPr lang="ru-RU" altLang="uk-UA" smtClean="0">
                <a:solidFill>
                  <a:schemeClr val="bg1"/>
                </a:solidFill>
              </a:rPr>
              <a:pPr/>
              <a:t>22</a:t>
            </a:fld>
            <a:endParaRPr lang="ru-RU" altLang="uk-UA" smtClean="0">
              <a:solidFill>
                <a:schemeClr val="bg1"/>
              </a:solidFill>
            </a:endParaRPr>
          </a:p>
        </p:txBody>
      </p:sp>
      <p:pic>
        <p:nvPicPr>
          <p:cNvPr id="2560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9"/>
          <p:cNvSpPr txBox="1">
            <a:spLocks noChangeArrowheads="1"/>
          </p:cNvSpPr>
          <p:nvPr/>
        </p:nvSpPr>
        <p:spPr bwMode="auto">
          <a:xfrm>
            <a:off x="4737100" y="211138"/>
            <a:ext cx="4981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Оцінка соціально-економічного становища в Україні та Полтавській області</a:t>
            </a:r>
            <a:endParaRPr lang="ru-RU"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662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3537BE5-D4A5-4573-A48C-F860D4CDE365}" type="slidenum">
              <a:rPr lang="ru-RU" altLang="uk-UA" smtClean="0">
                <a:solidFill>
                  <a:schemeClr val="bg1"/>
                </a:solidFill>
              </a:rPr>
              <a:pPr/>
              <a:t>23</a:t>
            </a:fld>
            <a:endParaRPr lang="ru-RU" altLang="uk-UA" smtClean="0">
              <a:solidFill>
                <a:schemeClr val="bg1"/>
              </a:solidFill>
            </a:endParaRPr>
          </a:p>
        </p:txBody>
      </p:sp>
      <p:pic>
        <p:nvPicPr>
          <p:cNvPr id="2662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26631" name="TextBox 6"/>
          <p:cNvSpPr txBox="1">
            <a:spLocks noChangeArrowheads="1"/>
          </p:cNvSpPr>
          <p:nvPr/>
        </p:nvSpPr>
        <p:spPr bwMode="auto">
          <a:xfrm>
            <a:off x="5011738"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Протестний потенціал мешканців міста</a:t>
            </a:r>
            <a:endParaRPr lang="uk-UA" altLang="uk-UA" sz="2000" i="1">
              <a:solidFill>
                <a:schemeClr val="bg1"/>
              </a:solidFill>
              <a:cs typeface="Arial" charset="0"/>
            </a:endParaRPr>
          </a:p>
        </p:txBody>
      </p:sp>
      <p:sp>
        <p:nvSpPr>
          <p:cNvPr id="26632" name="Прямоугольник 1"/>
          <p:cNvSpPr>
            <a:spLocks noChangeArrowheads="1"/>
          </p:cNvSpPr>
          <p:nvPr/>
        </p:nvSpPr>
        <p:spPr bwMode="auto">
          <a:xfrm>
            <a:off x="338138" y="1314450"/>
            <a:ext cx="9072562"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Важливим показником, який віддзеркалює масові настрої жителів області є рівень задоволеності якістю життя. </a:t>
            </a:r>
            <a:r>
              <a:rPr lang="uk-UA" altLang="ru-RU" sz="1600" b="1"/>
              <a:t>Повністю задоволені якістю свого життя 11,1% жителів  Полтавського регіону. </a:t>
            </a:r>
            <a:r>
              <a:rPr lang="uk-UA" altLang="ru-RU" sz="1600"/>
              <a:t>Тобто, тільки кожен 10-ий житель області може сказати, що його повністю влаштовує його життя. Поряд із цим </a:t>
            </a:r>
            <a:r>
              <a:rPr lang="uk-UA" altLang="ru-RU" sz="1600" b="1"/>
              <a:t>29,1% опитаних скоріше задоволені якістю життя в цілому. </a:t>
            </a:r>
          </a:p>
          <a:p>
            <a:pPr indent="457200" algn="just">
              <a:lnSpc>
                <a:spcPct val="150000"/>
              </a:lnSpc>
            </a:pPr>
            <a:r>
              <a:rPr lang="uk-UA" altLang="ru-RU" sz="1600"/>
              <a:t>Звертаючись до протилежних показників, слід зазначити, що </a:t>
            </a:r>
            <a:r>
              <a:rPr lang="uk-UA" altLang="ru-RU" sz="1600" b="1"/>
              <a:t>26,1% населення області повністю не задоволені в означеному питанні. </a:t>
            </a:r>
            <a:r>
              <a:rPr lang="uk-UA" altLang="ru-RU" sz="1600"/>
              <a:t>Значна частина респондентів утримуються від крайніх оцінок, проте все ж зазначають, що </a:t>
            </a:r>
            <a:r>
              <a:rPr lang="uk-UA" altLang="ru-RU" sz="1600" b="1"/>
              <a:t>скоріше не задоволені якістю життя (28%). </a:t>
            </a:r>
            <a:r>
              <a:rPr lang="uk-UA" altLang="ru-RU" sz="1600"/>
              <a:t>Важко відповісти на це запитання було 5,6% опитаним. </a:t>
            </a:r>
          </a:p>
          <a:p>
            <a:pPr indent="457200" algn="just">
              <a:lnSpc>
                <a:spcPct val="150000"/>
              </a:lnSpc>
            </a:pPr>
            <a:r>
              <a:rPr lang="uk-UA" altLang="ru-RU" sz="1600"/>
              <a:t>Описаний показник у значній мірі виступає детермінантом наступного, а саме готовності приймати участь в акціях протесту з важливого для респондента приводу. </a:t>
            </a:r>
            <a:r>
              <a:rPr lang="uk-UA" altLang="ru-RU" sz="1600" b="1"/>
              <a:t>36,7% виказали свою готовність до участі в масових акціях, 18,2% відповіли «скоріше так».</a:t>
            </a:r>
            <a:r>
              <a:rPr lang="uk-UA" altLang="ru-RU" sz="1600"/>
              <a:t> Про не готовність брати участь у подібного роду заходах  засвідчили 29,7% жителів області, «скоріше ні» - 8,5%. Вагалися із відповіддю 6,8% респондентів. Це свідчить про досить складну ситуацію у регіоні, яка потребує особливої уваги та заходів, направлених на зниження соціальної напруги.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65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0CCF5EF-A34F-43E6-87DB-DC78855EDBF9}" type="slidenum">
              <a:rPr lang="ru-RU" altLang="uk-UA" smtClean="0">
                <a:solidFill>
                  <a:schemeClr val="bg1"/>
                </a:solidFill>
              </a:rPr>
              <a:pPr/>
              <a:t>24</a:t>
            </a:fld>
            <a:endParaRPr lang="ru-RU" altLang="uk-UA" smtClean="0">
              <a:solidFill>
                <a:schemeClr val="bg1"/>
              </a:solidFill>
            </a:endParaRPr>
          </a:p>
        </p:txBody>
      </p:sp>
      <p:pic>
        <p:nvPicPr>
          <p:cNvPr id="27653"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6"/>
          <p:cNvSpPr txBox="1">
            <a:spLocks noChangeArrowheads="1"/>
          </p:cNvSpPr>
          <p:nvPr/>
        </p:nvSpPr>
        <p:spPr bwMode="auto">
          <a:xfrm>
            <a:off x="5011738"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Протестний потенціал мешканців міста</a:t>
            </a:r>
            <a:endParaRPr lang="uk-UA" altLang="uk-UA" sz="2000" i="1">
              <a:solidFill>
                <a:schemeClr val="bg1"/>
              </a:solidFill>
              <a:cs typeface="Arial" charset="0"/>
            </a:endParaRPr>
          </a:p>
        </p:txBody>
      </p:sp>
      <p:sp>
        <p:nvSpPr>
          <p:cNvPr id="27655" name="TextBox 11"/>
          <p:cNvSpPr txBox="1">
            <a:spLocks noChangeArrowheads="1"/>
          </p:cNvSpPr>
          <p:nvPr/>
        </p:nvSpPr>
        <p:spPr bwMode="auto">
          <a:xfrm>
            <a:off x="344488" y="1724025"/>
            <a:ext cx="411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Рівень задоволеності якістю життя</a:t>
            </a:r>
            <a:endParaRPr lang="ru-RU" altLang="uk-UA" sz="1400" b="1"/>
          </a:p>
        </p:txBody>
      </p:sp>
      <p:sp>
        <p:nvSpPr>
          <p:cNvPr id="27656" name="TextBox 15"/>
          <p:cNvSpPr txBox="1">
            <a:spLocks noChangeArrowheads="1"/>
          </p:cNvSpPr>
          <p:nvPr/>
        </p:nvSpPr>
        <p:spPr bwMode="auto">
          <a:xfrm>
            <a:off x="5264150" y="1616075"/>
            <a:ext cx="411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Готовність приймати участь в акціях протесту з важливого для респондента приводу</a:t>
            </a:r>
            <a:endParaRPr lang="ru-RU" altLang="uk-UA" sz="1400" b="1"/>
          </a:p>
        </p:txBody>
      </p:sp>
      <p:graphicFrame>
        <p:nvGraphicFramePr>
          <p:cNvPr id="27657" name="Диаграмма 14"/>
          <p:cNvGraphicFramePr>
            <a:graphicFrameLocks/>
          </p:cNvGraphicFramePr>
          <p:nvPr/>
        </p:nvGraphicFramePr>
        <p:xfrm>
          <a:off x="42863" y="2565400"/>
          <a:ext cx="4968875" cy="3632200"/>
        </p:xfrm>
        <a:graphic>
          <a:graphicData uri="http://schemas.openxmlformats.org/presentationml/2006/ole">
            <mc:AlternateContent xmlns:mc="http://schemas.openxmlformats.org/markup-compatibility/2006">
              <mc:Choice xmlns:v="urn:schemas-microsoft-com:vml" Requires="v">
                <p:oleObj spid="_x0000_s27693" name="Диаграмма" r:id="rId5" imgW="4974767" imgH="3639627" progId="Excel.Chart.8">
                  <p:embed/>
                </p:oleObj>
              </mc:Choice>
              <mc:Fallback>
                <p:oleObj name="Диаграмма" r:id="rId5" imgW="4974767" imgH="3639627" progId="Excel.Chart.8">
                  <p:embed/>
                  <p:pic>
                    <p:nvPicPr>
                      <p:cNvPr id="0" name="Диаграмма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3" y="2565400"/>
                        <a:ext cx="49688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Диаграмма 15"/>
          <p:cNvGraphicFramePr>
            <a:graphicFrameLocks/>
          </p:cNvGraphicFramePr>
          <p:nvPr/>
        </p:nvGraphicFramePr>
        <p:xfrm>
          <a:off x="4675188" y="2428875"/>
          <a:ext cx="5294312" cy="3702050"/>
        </p:xfrm>
        <a:graphic>
          <a:graphicData uri="http://schemas.openxmlformats.org/presentationml/2006/ole">
            <mc:AlternateContent xmlns:mc="http://schemas.openxmlformats.org/markup-compatibility/2006">
              <mc:Choice xmlns:v="urn:schemas-microsoft-com:vml" Requires="v">
                <p:oleObj spid="_x0000_s27694" name="Диаграмма" r:id="rId8" imgW="5303980" imgH="3706689" progId="Excel.Chart.8">
                  <p:embed/>
                </p:oleObj>
              </mc:Choice>
              <mc:Fallback>
                <p:oleObj name="Диаграмма" r:id="rId8" imgW="5303980" imgH="3706689" progId="Excel.Chart.8">
                  <p:embed/>
                  <p:pic>
                    <p:nvPicPr>
                      <p:cNvPr id="0" name="Диаграмма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188" y="2428875"/>
                        <a:ext cx="529431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867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DE1DD14-B7F4-4FE2-A0C2-6162EB997A23}" type="slidenum">
              <a:rPr lang="ru-RU" altLang="uk-UA" smtClean="0">
                <a:solidFill>
                  <a:schemeClr val="bg1"/>
                </a:solidFill>
              </a:rPr>
              <a:pPr/>
              <a:t>25</a:t>
            </a:fld>
            <a:endParaRPr lang="ru-RU" altLang="uk-UA" smtClean="0">
              <a:solidFill>
                <a:schemeClr val="bg1"/>
              </a:solidFill>
            </a:endParaRPr>
          </a:p>
        </p:txBody>
      </p:sp>
      <p:pic>
        <p:nvPicPr>
          <p:cNvPr id="28677"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6"/>
          <p:cNvSpPr txBox="1">
            <a:spLocks noChangeArrowheads="1"/>
          </p:cNvSpPr>
          <p:nvPr/>
        </p:nvSpPr>
        <p:spPr bwMode="auto">
          <a:xfrm>
            <a:off x="4960938" y="82550"/>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Розподіл відповідей щодо підтримки акцій протесту</a:t>
            </a:r>
            <a:endParaRPr lang="uk-UA" altLang="uk-UA" sz="2000" i="1">
              <a:solidFill>
                <a:schemeClr val="bg1"/>
              </a:solidFill>
              <a:cs typeface="Arial" charset="0"/>
            </a:endParaRPr>
          </a:p>
        </p:txBody>
      </p:sp>
      <p:graphicFrame>
        <p:nvGraphicFramePr>
          <p:cNvPr id="2" name="Таблица 1"/>
          <p:cNvGraphicFramePr>
            <a:graphicFrameLocks noGrp="1"/>
          </p:cNvGraphicFramePr>
          <p:nvPr/>
        </p:nvGraphicFramePr>
        <p:xfrm>
          <a:off x="0" y="908050"/>
          <a:ext cx="9921875" cy="6072181"/>
        </p:xfrm>
        <a:graphic>
          <a:graphicData uri="http://schemas.openxmlformats.org/drawingml/2006/table">
            <a:tbl>
              <a:tblPr/>
              <a:tblGrid>
                <a:gridCol w="992188">
                  <a:extLst>
                    <a:ext uri="{9D8B030D-6E8A-4147-A177-3AD203B41FA5}"/>
                  </a:extLst>
                </a:gridCol>
                <a:gridCol w="4657725">
                  <a:extLst>
                    <a:ext uri="{9D8B030D-6E8A-4147-A177-3AD203B41FA5}"/>
                  </a:extLst>
                </a:gridCol>
                <a:gridCol w="522287">
                  <a:extLst>
                    <a:ext uri="{9D8B030D-6E8A-4147-A177-3AD203B41FA5}"/>
                  </a:extLst>
                </a:gridCol>
                <a:gridCol w="692150">
                  <a:extLst>
                    <a:ext uri="{9D8B030D-6E8A-4147-A177-3AD203B41FA5}"/>
                  </a:extLst>
                </a:gridCol>
                <a:gridCol w="774700">
                  <a:extLst>
                    <a:ext uri="{9D8B030D-6E8A-4147-A177-3AD203B41FA5}"/>
                  </a:extLst>
                </a:gridCol>
                <a:gridCol w="579438">
                  <a:extLst>
                    <a:ext uri="{9D8B030D-6E8A-4147-A177-3AD203B41FA5}"/>
                  </a:extLst>
                </a:gridCol>
                <a:gridCol w="866775">
                  <a:extLst>
                    <a:ext uri="{9D8B030D-6E8A-4147-A177-3AD203B41FA5}"/>
                  </a:extLst>
                </a:gridCol>
                <a:gridCol w="836612">
                  <a:extLst>
                    <a:ext uri="{9D8B030D-6E8A-4147-A177-3AD203B41FA5}"/>
                  </a:extLst>
                </a:gridCol>
              </a:tblGrid>
              <a:tr h="33528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FFFFFF"/>
                          </a:solidFill>
                          <a:effectLst/>
                          <a:latin typeface="Calibri" panose="020F0502020204030204" pitchFamily="34" charset="0"/>
                        </a:rPr>
                        <a:t>Характеристики</a:t>
                      </a:r>
                      <a:endParaRPr kumimoji="0" lang="uk-UA" altLang="ru-RU" sz="12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Так</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Скоріше так</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Скоріше ні</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Ні</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Важко відповісти</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ВСЬОГО</a:t>
                      </a:r>
                      <a:endParaRPr kumimoji="0" lang="uk-UA" altLang="ru-RU" sz="12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182552">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Стать</a:t>
                      </a: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Чоловік</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45,6%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Жінка</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54,1%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54,4%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Вік</a:t>
                      </a: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18-29 років</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30-39 років</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40-49 років</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50-59 років</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Старше 60 років</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Освіта</a:t>
                      </a: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Незакінчена середня</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 спеціальна</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вища</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Вища</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34,4%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41,7%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42,4%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44,1%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38,7%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223825">
                <a:tc rowSpan="1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Рід занять</a:t>
                      </a: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Керівник (заст. керівника) підприємства, установи, фірми</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Інженерно-технічний працівник</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6351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Спеціаліст в сфері освіти, охорони здоров'я, культури, управління, фінансів і т.п.</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6351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Службовець з числа технічного і обслуговуючого персоналу (кур'єр, секретар і т.п.)</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22382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Працівник торгівлі та сфери обслуговування</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Робочий промислового підприємства</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Приватний підприємець</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6351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Співробітник міліції, прокуратури, суду, податкової інспекції, СБУ, МНС, військовослужбовець</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Студент денного відділення, аспірант</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Пенсіонер (не працюючий)</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Домогосподарка</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В даний час не працюю</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Інша</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Місце проживання </a:t>
                      </a: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Місто</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62,9%</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62,4%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63,6%</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72,1%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Село</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24,7%</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14,3%</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16,5%</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21,0%</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82552">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Селище міського типу</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10,4%</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21,2%</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13,1%</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11,8%</a:t>
                      </a:r>
                      <a:endParaRPr kumimoji="0" lang="uk-UA" altLang="ru-RU"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13,2%</a:t>
                      </a:r>
                      <a:endParaRPr kumimoji="0" lang="uk-UA"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681" marR="376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970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89A2C6C-E0D2-41EE-962E-6660A4575134}" type="slidenum">
              <a:rPr lang="ru-RU" altLang="uk-UA" smtClean="0">
                <a:solidFill>
                  <a:schemeClr val="bg1"/>
                </a:solidFill>
              </a:rPr>
              <a:pPr/>
              <a:t>26</a:t>
            </a:fld>
            <a:endParaRPr lang="ru-RU" altLang="uk-UA" smtClean="0">
              <a:solidFill>
                <a:schemeClr val="bg1"/>
              </a:solidFill>
            </a:endParaRPr>
          </a:p>
        </p:txBody>
      </p:sp>
      <p:pic>
        <p:nvPicPr>
          <p:cNvPr id="2970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29703" name="TextBox 6"/>
          <p:cNvSpPr txBox="1">
            <a:spLocks noChangeArrowheads="1"/>
          </p:cNvSpPr>
          <p:nvPr/>
        </p:nvSpPr>
        <p:spPr bwMode="auto">
          <a:xfrm>
            <a:off x="5054600"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Найбільш актуальні проблеми міст/сіл Полтавської області</a:t>
            </a:r>
            <a:endParaRPr lang="ru-RU" altLang="uk-UA" sz="2000" i="1">
              <a:solidFill>
                <a:schemeClr val="bg1"/>
              </a:solidFill>
              <a:cs typeface="Arial" charset="0"/>
            </a:endParaRPr>
          </a:p>
        </p:txBody>
      </p:sp>
      <p:sp>
        <p:nvSpPr>
          <p:cNvPr id="29704" name="Прямоугольник 1"/>
          <p:cNvSpPr>
            <a:spLocks noChangeArrowheads="1"/>
          </p:cNvSpPr>
          <p:nvPr/>
        </p:nvSpPr>
        <p:spPr bwMode="auto">
          <a:xfrm>
            <a:off x="338138" y="1557338"/>
            <a:ext cx="9078912"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Визначення найбільш важливих для населення проблем дасть змогу виділити пріоритетні напрямки, на вирішення яких необхідно звернути першочергову  увагу. В цілому, найбільш актуальні проблеми жителів полтавської області збігаються з загальноукраїнськими тенденціями. </a:t>
            </a:r>
            <a:r>
              <a:rPr lang="uk-UA" altLang="ru-RU" sz="1600" b="1"/>
              <a:t>Основними виступають поганий стан доріг (53,1%), безробіття (42,3%) та зростання тарифів (33,3%). </a:t>
            </a:r>
            <a:r>
              <a:rPr lang="uk-UA" altLang="ru-RU" sz="1600"/>
              <a:t>Також важливим для себе жителі полтавської області вважають охорону здоров’я (23,4%) та благоустрій міста (22,8%). </a:t>
            </a:r>
          </a:p>
          <a:p>
            <a:pPr indent="457200" algn="just">
              <a:lnSpc>
                <a:spcPct val="150000"/>
              </a:lnSpc>
            </a:pPr>
            <a:r>
              <a:rPr lang="uk-UA" altLang="ru-RU" sz="1600"/>
              <a:t>Наступні позиції у рейтингу найважливіших проблем займають корупція, її відмітили 19,1% опитаних, низька якість послуг ЖКГ – 17,1%, екологія – 14,2%, соціальних захист населення – 12,6%. Кожен 10 житель полтавського регіону переймається роботою громадського транспорту. Менше 10% опитаних цікавлять проблеми молоді (9,9%), культурне життя міста/села (9,1%), проблеми малого та середнього бізнесу (7,2%). Найменш пріоритетними напрямками вирішення проблем виступили погіршення криміногенної ситуації в місті/селі – 5,4%, проблеми у сфері освіти – 4,6%.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072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197634E-DE87-4EFE-B6D3-74264C9614A2}" type="slidenum">
              <a:rPr lang="ru-RU" altLang="uk-UA" smtClean="0">
                <a:solidFill>
                  <a:schemeClr val="bg1"/>
                </a:solidFill>
              </a:rPr>
              <a:pPr/>
              <a:t>27</a:t>
            </a:fld>
            <a:endParaRPr lang="ru-RU" altLang="uk-UA" smtClean="0">
              <a:solidFill>
                <a:schemeClr val="bg1"/>
              </a:solidFill>
            </a:endParaRPr>
          </a:p>
        </p:txBody>
      </p:sp>
      <p:pic>
        <p:nvPicPr>
          <p:cNvPr id="3072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6"/>
          <p:cNvSpPr txBox="1">
            <a:spLocks noChangeArrowheads="1"/>
          </p:cNvSpPr>
          <p:nvPr/>
        </p:nvSpPr>
        <p:spPr bwMode="auto">
          <a:xfrm>
            <a:off x="5054600"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Найбільш актуальні проблеми міст/сіл Полтавської області</a:t>
            </a:r>
            <a:endParaRPr lang="ru-RU" altLang="uk-UA" sz="2000" i="1">
              <a:solidFill>
                <a:schemeClr val="bg1"/>
              </a:solidFill>
              <a:cs typeface="Arial" charset="0"/>
            </a:endParaRPr>
          </a:p>
        </p:txBody>
      </p:sp>
      <p:graphicFrame>
        <p:nvGraphicFramePr>
          <p:cNvPr id="9" name="Диаграмма 8"/>
          <p:cNvGraphicFramePr>
            <a:graphicFrameLocks/>
          </p:cNvGraphicFramePr>
          <p:nvPr/>
        </p:nvGraphicFramePr>
        <p:xfrm>
          <a:off x="128464" y="1130300"/>
          <a:ext cx="9777536" cy="5563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174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387447A-DA0C-4EE6-8ABF-459A05E6FD8F}" type="slidenum">
              <a:rPr lang="ru-RU" altLang="uk-UA" smtClean="0">
                <a:solidFill>
                  <a:schemeClr val="bg1"/>
                </a:solidFill>
              </a:rPr>
              <a:pPr/>
              <a:t>28</a:t>
            </a:fld>
            <a:endParaRPr lang="ru-RU" altLang="uk-UA" smtClean="0">
              <a:solidFill>
                <a:schemeClr val="bg1"/>
              </a:solidFill>
            </a:endParaRPr>
          </a:p>
        </p:txBody>
      </p:sp>
      <p:pic>
        <p:nvPicPr>
          <p:cNvPr id="3174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0" y="1130300"/>
          <a:ext cx="9906000" cy="5727698"/>
        </p:xfrm>
        <a:graphic>
          <a:graphicData uri="http://schemas.openxmlformats.org/drawingml/2006/table">
            <a:tbl>
              <a:tblPr firstRow="1" firstCol="1" bandRow="1">
                <a:tableStyleId>{5C22544A-7EE6-4342-B048-85BDC9FD1C3A}</a:tableStyleId>
              </a:tblPr>
              <a:tblGrid>
                <a:gridCol w="5362273">
                  <a:extLst>
                    <a:ext uri="{9D8B030D-6E8A-4147-A177-3AD203B41FA5}"/>
                  </a:extLst>
                </a:gridCol>
                <a:gridCol w="1105625">
                  <a:extLst>
                    <a:ext uri="{9D8B030D-6E8A-4147-A177-3AD203B41FA5}"/>
                  </a:extLst>
                </a:gridCol>
                <a:gridCol w="1238493">
                  <a:extLst>
                    <a:ext uri="{9D8B030D-6E8A-4147-A177-3AD203B41FA5}"/>
                  </a:extLst>
                </a:gridCol>
                <a:gridCol w="1237522">
                  <a:extLst>
                    <a:ext uri="{9D8B030D-6E8A-4147-A177-3AD203B41FA5}"/>
                  </a:extLst>
                </a:gridCol>
                <a:gridCol w="962087">
                  <a:extLst>
                    <a:ext uri="{9D8B030D-6E8A-4147-A177-3AD203B41FA5}"/>
                  </a:extLst>
                </a:gridCol>
              </a:tblGrid>
              <a:tr h="522130">
                <a:tc>
                  <a:txBody>
                    <a:bodyPr/>
                    <a:lstStyle/>
                    <a:p>
                      <a:pPr algn="ctr">
                        <a:spcAft>
                          <a:spcPts val="0"/>
                        </a:spcAft>
                      </a:pPr>
                      <a:r>
                        <a:rPr lang="uk-UA" sz="1400" dirty="0" smtClean="0">
                          <a:effectLst/>
                          <a:latin typeface="+mn-lt"/>
                          <a:ea typeface="+mn-ea"/>
                        </a:rPr>
                        <a:t>Проблеми</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Полтава</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Кременчук</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Інше місто</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ВСЬОГО</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Благоустрій міста (освітлення, озеленення, ін.)</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31,7%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18,7%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19,0%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22,8%</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a:effectLst/>
                        </a:rPr>
                        <a:t>Поганий стан доріг</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51,0%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50,3%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56,4%</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53,1%</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Робота громадського транспорту</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11,7%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11,0%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8,0%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10,0%</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Низька якість послуг ЖКГ</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19,7%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19,0%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13,7%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17,1%</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Безробіття</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39,7%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37,7%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47,1%</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42,3%</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Зростання тарифів на послуги ЖКГ</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31,7%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33,7%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34,2%</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33,3%</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Соціальний захист населення</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13,3%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13,3%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11,5%</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12,6%</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Екологія</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11,3%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18,3%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13,2%</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14,2%</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Проблеми малого та середнього бізнесу</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10,0%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7,3%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7,2%</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Охорона здоров'я/медицина</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17,7%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23,3%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27,7%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23,4%</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Проблеми в сфері освіти</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6,0%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5,2%</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4,6%</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Культурне життя міста/села</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6,7%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12,7%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8,0%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9,1%</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Погіршення криміногенної ситуації в місті/селі</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4,3%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6,3%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5,5%</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5,4%</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Корупція</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20,7%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21,3%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16,2%</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19,1%</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Проблеми молоді</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7,0%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13,0%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9,7%</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9,9%</a:t>
                      </a:r>
                      <a:endParaRPr lang="uk-UA" sz="1600">
                        <a:effectLst/>
                        <a:latin typeface="Times New Roman"/>
                        <a:ea typeface="Times New Roman"/>
                      </a:endParaRPr>
                    </a:p>
                  </a:txBody>
                  <a:tcPr marL="68580" marR="68580" marT="0" marB="0" anchor="ctr"/>
                </a:tc>
                <a:extLst>
                  <a:ext uri="{0D108BD9-81ED-4DB2-BD59-A6C34878D82A}"/>
                </a:extLst>
              </a:tr>
              <a:tr h="325348">
                <a:tc>
                  <a:txBody>
                    <a:bodyPr/>
                    <a:lstStyle/>
                    <a:p>
                      <a:pPr>
                        <a:spcAft>
                          <a:spcPts val="0"/>
                        </a:spcAft>
                      </a:pPr>
                      <a:r>
                        <a:rPr lang="uk-UA" sz="1400" dirty="0">
                          <a:effectLst/>
                        </a:rPr>
                        <a:t>Інша проблема</a:t>
                      </a:r>
                      <a:endParaRPr lang="uk-UA" sz="1600" dirty="0">
                        <a:effectLst/>
                        <a:latin typeface="Times New Roman"/>
                        <a:ea typeface="Times New Roman"/>
                      </a:endParaRPr>
                    </a:p>
                  </a:txBody>
                  <a:tcPr marL="68580" marR="68580" marT="0" marB="0" anchor="ctr"/>
                </a:tc>
                <a:tc>
                  <a:txBody>
                    <a:bodyPr/>
                    <a:lstStyle/>
                    <a:p>
                      <a:pPr algn="ctr">
                        <a:spcAft>
                          <a:spcPts val="0"/>
                        </a:spcAft>
                      </a:pPr>
                      <a:r>
                        <a:rPr lang="uk-UA" sz="1400">
                          <a:effectLst/>
                        </a:rPr>
                        <a:t>1,3%</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3,0%</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a:effectLst/>
                        </a:rPr>
                        <a:t>2,5%</a:t>
                      </a:r>
                      <a:endParaRPr lang="uk-UA" sz="1600">
                        <a:effectLst/>
                        <a:latin typeface="Times New Roman"/>
                        <a:ea typeface="Times New Roman"/>
                      </a:endParaRPr>
                    </a:p>
                  </a:txBody>
                  <a:tcPr marL="68580" marR="68580" marT="0" marB="0" anchor="ctr"/>
                </a:tc>
                <a:tc>
                  <a:txBody>
                    <a:bodyPr/>
                    <a:lstStyle/>
                    <a:p>
                      <a:pPr algn="ctr">
                        <a:spcAft>
                          <a:spcPts val="0"/>
                        </a:spcAft>
                      </a:pPr>
                      <a:r>
                        <a:rPr lang="uk-UA" sz="1400" dirty="0">
                          <a:effectLst/>
                        </a:rPr>
                        <a:t>2,3%</a:t>
                      </a:r>
                      <a:endParaRPr lang="uk-UA" sz="1600" dirty="0">
                        <a:effectLst/>
                        <a:latin typeface="Times New Roman"/>
                        <a:ea typeface="Times New Roman"/>
                      </a:endParaRPr>
                    </a:p>
                  </a:txBody>
                  <a:tcPr marL="68580" marR="68580" marT="0" marB="0" anchor="ctr"/>
                </a:tc>
                <a:extLst>
                  <a:ext uri="{0D108BD9-81ED-4DB2-BD59-A6C34878D82A}"/>
                </a:extLst>
              </a:tr>
            </a:tbl>
          </a:graphicData>
        </a:graphic>
      </p:graphicFrame>
      <p:sp>
        <p:nvSpPr>
          <p:cNvPr id="31860" name="TextBox 6"/>
          <p:cNvSpPr txBox="1">
            <a:spLocks noChangeArrowheads="1"/>
          </p:cNvSpPr>
          <p:nvPr/>
        </p:nvSpPr>
        <p:spPr bwMode="auto">
          <a:xfrm>
            <a:off x="5054600"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Найбільш актуальні проблеми міст/сіл Полтавської області</a:t>
            </a:r>
            <a:endParaRPr lang="ru-RU"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277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DB932C8-4CCF-4C95-83D9-DE4645B355C4}" type="slidenum">
              <a:rPr lang="ru-RU" altLang="uk-UA" smtClean="0">
                <a:solidFill>
                  <a:schemeClr val="bg1"/>
                </a:solidFill>
              </a:rPr>
              <a:pPr/>
              <a:t>29</a:t>
            </a:fld>
            <a:endParaRPr lang="ru-RU" altLang="uk-UA" smtClean="0">
              <a:solidFill>
                <a:schemeClr val="bg1"/>
              </a:solidFill>
            </a:endParaRPr>
          </a:p>
        </p:txBody>
      </p:sp>
      <p:pic>
        <p:nvPicPr>
          <p:cNvPr id="3277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32775" name="TextBox 6"/>
          <p:cNvSpPr txBox="1">
            <a:spLocks noChangeArrowheads="1"/>
          </p:cNvSpPr>
          <p:nvPr/>
        </p:nvSpPr>
        <p:spPr bwMode="auto">
          <a:xfrm>
            <a:off x="5018088"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Ставлення до вступу України в НАТО</a:t>
            </a:r>
            <a:endParaRPr lang="uk-UA" altLang="uk-UA" sz="2000" i="1">
              <a:solidFill>
                <a:schemeClr val="bg1"/>
              </a:solidFill>
              <a:cs typeface="Arial" charset="0"/>
            </a:endParaRPr>
          </a:p>
        </p:txBody>
      </p:sp>
      <p:sp>
        <p:nvSpPr>
          <p:cNvPr id="32776" name="Прямоугольник 1"/>
          <p:cNvSpPr>
            <a:spLocks noChangeArrowheads="1"/>
          </p:cNvSpPr>
          <p:nvPr/>
        </p:nvSpPr>
        <p:spPr bwMode="auto">
          <a:xfrm>
            <a:off x="338138" y="1916113"/>
            <a:ext cx="9072562"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Одним із стратегічно важливих питань на даний момент в Україні є  вступ  в НАТО. Розуміння відношення населення до цієї можливості розвитку у сфері міжнародних відносин дає змогу виробити лінію поведінки, аби не допустити підвищення соціального напруження. </a:t>
            </a:r>
          </a:p>
          <a:p>
            <a:pPr indent="457200" algn="just">
              <a:lnSpc>
                <a:spcPct val="150000"/>
              </a:lnSpc>
            </a:pPr>
            <a:r>
              <a:rPr lang="uk-UA" altLang="ru-RU" sz="1600"/>
              <a:t>Результати дослідження вказують на те, що це питання також не знаходить однозначної реакції серед жителів полтавського регіону. </a:t>
            </a:r>
            <a:r>
              <a:rPr lang="uk-UA" altLang="ru-RU" sz="1600" b="1"/>
              <a:t>Більша третина опитаних (42%) виступає за цей крок, інша ж третина (30%) – проти. </a:t>
            </a:r>
            <a:r>
              <a:rPr lang="uk-UA" altLang="ru-RU" sz="1600"/>
              <a:t>Тобто населення ділиться майже порівну, з невеликою перевагою у сторону прихильників такого сценарію. Варто зазначити, що 27% не визначилися зі своєю позицією щодо цього питання. </a:t>
            </a:r>
          </a:p>
          <a:p>
            <a:pPr indent="457200" algn="just">
              <a:lnSpc>
                <a:spcPct val="150000"/>
              </a:lnSpc>
            </a:pPr>
            <a:r>
              <a:rPr lang="uk-UA" altLang="ru-RU" sz="1600"/>
              <a:t>Що ж до вікового фактору, слід відмітити, що </a:t>
            </a:r>
            <a:r>
              <a:rPr lang="uk-UA" altLang="ru-RU" sz="1600" b="1"/>
              <a:t>категорія старше 60 років частіше виступає проти вступу, і навпаки, наймолодша категорія, 18-29 років,  частіше підтримує приєднання до НАТО.</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TextBox 7"/>
          <p:cNvSpPr txBox="1"/>
          <p:nvPr/>
        </p:nvSpPr>
        <p:spPr>
          <a:xfrm>
            <a:off x="444500" y="1484313"/>
            <a:ext cx="8640763" cy="4651375"/>
          </a:xfrm>
          <a:prstGeom prst="rect">
            <a:avLst/>
          </a:prstGeom>
          <a:noFill/>
        </p:spPr>
        <p:txBody>
          <a:bodyPr>
            <a:spAutoFit/>
          </a:bodyPr>
          <a:lstStyle/>
          <a:p>
            <a:pPr algn="just" eaLnBrk="1" fontAlgn="auto" hangingPunct="1">
              <a:lnSpc>
                <a:spcPct val="114000"/>
              </a:lnSpc>
              <a:spcBef>
                <a:spcPts val="0"/>
              </a:spcBef>
              <a:spcAft>
                <a:spcPts val="1200"/>
              </a:spcAft>
              <a:defRPr/>
            </a:pPr>
            <a:r>
              <a:rPr lang="ru-RU" b="1" dirty="0" err="1">
                <a:latin typeface="+mn-lt"/>
              </a:rPr>
              <a:t>Методологія</a:t>
            </a:r>
            <a:r>
              <a:rPr lang="ru-RU" b="1" dirty="0">
                <a:latin typeface="+mn-lt"/>
              </a:rPr>
              <a:t> </a:t>
            </a:r>
            <a:r>
              <a:rPr lang="ru-RU" b="1" dirty="0" err="1">
                <a:latin typeface="+mn-lt"/>
              </a:rPr>
              <a:t>дослідження</a:t>
            </a:r>
            <a:r>
              <a:rPr lang="ru-RU" b="1" dirty="0">
                <a:latin typeface="+mn-lt"/>
              </a:rPr>
              <a:t>: </a:t>
            </a:r>
            <a:r>
              <a:rPr lang="ru-RU" dirty="0" err="1">
                <a:latin typeface="+mn-lt"/>
              </a:rPr>
              <a:t>Особисте</a:t>
            </a:r>
            <a:r>
              <a:rPr lang="ru-RU" dirty="0">
                <a:latin typeface="+mn-lt"/>
              </a:rPr>
              <a:t> </a:t>
            </a:r>
            <a:r>
              <a:rPr lang="ru-RU" dirty="0" err="1">
                <a:latin typeface="+mn-lt"/>
              </a:rPr>
              <a:t>формалізоване</a:t>
            </a:r>
            <a:r>
              <a:rPr lang="ru-RU" dirty="0">
                <a:latin typeface="+mn-lt"/>
              </a:rPr>
              <a:t> </a:t>
            </a:r>
            <a:r>
              <a:rPr lang="ru-RU" dirty="0" err="1">
                <a:latin typeface="+mn-lt"/>
              </a:rPr>
              <a:t>інтерв'ю</a:t>
            </a:r>
            <a:r>
              <a:rPr lang="ru-RU" dirty="0">
                <a:latin typeface="+mn-lt"/>
              </a:rPr>
              <a:t> (</a:t>
            </a:r>
            <a:r>
              <a:rPr lang="ru-RU" dirty="0" err="1">
                <a:latin typeface="+mn-lt"/>
              </a:rPr>
              <a:t>вуличне</a:t>
            </a:r>
            <a:r>
              <a:rPr lang="ru-RU" dirty="0">
                <a:latin typeface="+mn-lt"/>
              </a:rPr>
              <a:t> </a:t>
            </a:r>
            <a:r>
              <a:rPr lang="ru-RU" dirty="0" err="1">
                <a:latin typeface="+mn-lt"/>
              </a:rPr>
              <a:t>опитування</a:t>
            </a:r>
            <a:r>
              <a:rPr lang="ru-RU" dirty="0">
                <a:latin typeface="+mn-lt"/>
              </a:rPr>
              <a:t>) в </a:t>
            </a:r>
            <a:r>
              <a:rPr lang="ru-RU" dirty="0" err="1">
                <a:latin typeface="+mn-lt"/>
              </a:rPr>
              <a:t>містах</a:t>
            </a:r>
            <a:r>
              <a:rPr lang="ru-RU" dirty="0">
                <a:latin typeface="+mn-lt"/>
              </a:rPr>
              <a:t> та селах </a:t>
            </a:r>
            <a:r>
              <a:rPr lang="ru-RU" dirty="0" err="1">
                <a:latin typeface="+mn-lt"/>
              </a:rPr>
              <a:t>Полтавської</a:t>
            </a:r>
            <a:r>
              <a:rPr lang="ru-RU" dirty="0">
                <a:latin typeface="+mn-lt"/>
              </a:rPr>
              <a:t> </a:t>
            </a:r>
            <a:r>
              <a:rPr lang="ru-RU" dirty="0" err="1">
                <a:latin typeface="+mn-lt"/>
              </a:rPr>
              <a:t>області</a:t>
            </a:r>
            <a:r>
              <a:rPr lang="ru-RU" dirty="0">
                <a:latin typeface="+mn-lt"/>
              </a:rPr>
              <a:t>.</a:t>
            </a:r>
          </a:p>
          <a:p>
            <a:pPr algn="just" eaLnBrk="1" fontAlgn="auto" hangingPunct="1">
              <a:lnSpc>
                <a:spcPct val="114000"/>
              </a:lnSpc>
              <a:spcBef>
                <a:spcPts val="0"/>
              </a:spcBef>
              <a:spcAft>
                <a:spcPts val="0"/>
              </a:spcAft>
              <a:defRPr/>
            </a:pPr>
            <a:r>
              <a:rPr lang="ru-RU" b="1" dirty="0" err="1">
                <a:latin typeface="+mn-lt"/>
              </a:rPr>
              <a:t>Обсяг</a:t>
            </a:r>
            <a:r>
              <a:rPr lang="ru-RU" b="1" dirty="0">
                <a:latin typeface="+mn-lt"/>
              </a:rPr>
              <a:t> </a:t>
            </a:r>
            <a:r>
              <a:rPr lang="ru-RU" b="1" dirty="0" err="1">
                <a:latin typeface="+mn-lt"/>
              </a:rPr>
              <a:t>вибірки</a:t>
            </a:r>
            <a:r>
              <a:rPr lang="ru-RU" b="1" dirty="0">
                <a:latin typeface="+mn-lt"/>
              </a:rPr>
              <a:t>: 1200 </a:t>
            </a:r>
            <a:r>
              <a:rPr lang="ru-RU" b="1" dirty="0" err="1">
                <a:latin typeface="+mn-lt"/>
              </a:rPr>
              <a:t>респондентів</a:t>
            </a:r>
            <a:r>
              <a:rPr lang="ru-RU" b="1" dirty="0">
                <a:latin typeface="+mn-lt"/>
              </a:rPr>
              <a:t>. </a:t>
            </a:r>
          </a:p>
          <a:p>
            <a:pPr marL="285750" indent="-285750" algn="just" eaLnBrk="1" fontAlgn="auto" hangingPunct="1">
              <a:lnSpc>
                <a:spcPct val="114000"/>
              </a:lnSpc>
              <a:spcBef>
                <a:spcPts val="0"/>
              </a:spcBef>
              <a:spcAft>
                <a:spcPts val="0"/>
              </a:spcAft>
              <a:buFont typeface="Wingdings" pitchFamily="2" charset="2"/>
              <a:buChar char="Ø"/>
              <a:defRPr/>
            </a:pPr>
            <a:r>
              <a:rPr lang="ru-RU" dirty="0">
                <a:latin typeface="+mn-lt"/>
              </a:rPr>
              <a:t>350 </a:t>
            </a:r>
            <a:r>
              <a:rPr lang="ru-RU" dirty="0" err="1">
                <a:latin typeface="+mn-lt"/>
              </a:rPr>
              <a:t>респондентів</a:t>
            </a:r>
            <a:r>
              <a:rPr lang="ru-RU" dirty="0">
                <a:latin typeface="+mn-lt"/>
              </a:rPr>
              <a:t> в </a:t>
            </a:r>
            <a:r>
              <a:rPr lang="ru-RU" dirty="0" err="1">
                <a:latin typeface="+mn-lt"/>
              </a:rPr>
              <a:t>місті</a:t>
            </a:r>
            <a:r>
              <a:rPr lang="ru-RU" dirty="0">
                <a:latin typeface="+mn-lt"/>
              </a:rPr>
              <a:t> Полтава </a:t>
            </a:r>
          </a:p>
          <a:p>
            <a:pPr marL="285750" indent="-285750" algn="just" eaLnBrk="1" fontAlgn="auto" hangingPunct="1">
              <a:lnSpc>
                <a:spcPct val="114000"/>
              </a:lnSpc>
              <a:spcBef>
                <a:spcPts val="0"/>
              </a:spcBef>
              <a:spcAft>
                <a:spcPts val="0"/>
              </a:spcAft>
              <a:buFont typeface="Wingdings" pitchFamily="2" charset="2"/>
              <a:buChar char="Ø"/>
              <a:defRPr/>
            </a:pPr>
            <a:r>
              <a:rPr lang="ru-RU" dirty="0">
                <a:latin typeface="+mn-lt"/>
              </a:rPr>
              <a:t>350 </a:t>
            </a:r>
            <a:r>
              <a:rPr lang="ru-RU" dirty="0" err="1">
                <a:latin typeface="+mn-lt"/>
              </a:rPr>
              <a:t>респондентів</a:t>
            </a:r>
            <a:r>
              <a:rPr lang="ru-RU" dirty="0">
                <a:latin typeface="+mn-lt"/>
              </a:rPr>
              <a:t> в </a:t>
            </a:r>
            <a:r>
              <a:rPr lang="ru-RU" dirty="0" err="1">
                <a:latin typeface="+mn-lt"/>
              </a:rPr>
              <a:t>місті</a:t>
            </a:r>
            <a:r>
              <a:rPr lang="ru-RU" dirty="0">
                <a:latin typeface="+mn-lt"/>
              </a:rPr>
              <a:t> </a:t>
            </a:r>
            <a:r>
              <a:rPr lang="ru-RU" dirty="0" err="1">
                <a:latin typeface="+mn-lt"/>
              </a:rPr>
              <a:t>Кременчук</a:t>
            </a:r>
            <a:endParaRPr lang="ru-RU" dirty="0">
              <a:latin typeface="+mn-lt"/>
            </a:endParaRPr>
          </a:p>
          <a:p>
            <a:pPr marL="285750" indent="-285750" algn="just" eaLnBrk="1" fontAlgn="auto" hangingPunct="1">
              <a:lnSpc>
                <a:spcPct val="114000"/>
              </a:lnSpc>
              <a:spcBef>
                <a:spcPts val="600"/>
              </a:spcBef>
              <a:spcAft>
                <a:spcPts val="0"/>
              </a:spcAft>
              <a:buFont typeface="Wingdings" pitchFamily="2" charset="2"/>
              <a:buChar char="Ø"/>
              <a:defRPr/>
            </a:pPr>
            <a:r>
              <a:rPr lang="ru-RU" dirty="0">
                <a:latin typeface="+mn-lt"/>
              </a:rPr>
              <a:t>500 </a:t>
            </a:r>
            <a:r>
              <a:rPr lang="ru-RU" dirty="0" err="1">
                <a:latin typeface="+mn-lt"/>
              </a:rPr>
              <a:t>респондентів</a:t>
            </a:r>
            <a:r>
              <a:rPr lang="ru-RU" dirty="0">
                <a:latin typeface="+mn-lt"/>
              </a:rPr>
              <a:t> – в </a:t>
            </a:r>
            <a:r>
              <a:rPr lang="ru-RU" dirty="0" err="1">
                <a:latin typeface="+mn-lt"/>
              </a:rPr>
              <a:t>інших</a:t>
            </a:r>
            <a:r>
              <a:rPr lang="ru-RU" dirty="0">
                <a:latin typeface="+mn-lt"/>
              </a:rPr>
              <a:t> </a:t>
            </a:r>
            <a:r>
              <a:rPr lang="ru-RU" dirty="0" err="1">
                <a:latin typeface="+mn-lt"/>
              </a:rPr>
              <a:t>містах</a:t>
            </a:r>
            <a:r>
              <a:rPr lang="ru-RU" dirty="0">
                <a:latin typeface="+mn-lt"/>
              </a:rPr>
              <a:t> та селах </a:t>
            </a:r>
            <a:r>
              <a:rPr lang="ru-RU" dirty="0" err="1">
                <a:latin typeface="+mn-lt"/>
              </a:rPr>
              <a:t>області</a:t>
            </a:r>
            <a:r>
              <a:rPr lang="ru-RU" dirty="0">
                <a:latin typeface="+mn-lt"/>
              </a:rPr>
              <a:t>. </a:t>
            </a:r>
          </a:p>
          <a:p>
            <a:pPr algn="just" eaLnBrk="1" fontAlgn="auto" hangingPunct="1">
              <a:lnSpc>
                <a:spcPct val="114000"/>
              </a:lnSpc>
              <a:spcBef>
                <a:spcPts val="1200"/>
              </a:spcBef>
              <a:spcAft>
                <a:spcPts val="600"/>
              </a:spcAft>
              <a:defRPr/>
            </a:pPr>
            <a:r>
              <a:rPr lang="ru-RU" dirty="0" err="1">
                <a:latin typeface="+mn-lt"/>
              </a:rPr>
              <a:t>Вибірка</a:t>
            </a:r>
            <a:r>
              <a:rPr lang="ru-RU" dirty="0">
                <a:latin typeface="+mn-lt"/>
              </a:rPr>
              <a:t> репрезентативна </a:t>
            </a:r>
            <a:r>
              <a:rPr lang="ru-RU" dirty="0" err="1">
                <a:latin typeface="+mn-lt"/>
              </a:rPr>
              <a:t>населенню</a:t>
            </a:r>
            <a:r>
              <a:rPr lang="ru-RU" dirty="0">
                <a:latin typeface="+mn-lt"/>
              </a:rPr>
              <a:t> </a:t>
            </a:r>
            <a:r>
              <a:rPr lang="ru-RU" dirty="0" err="1">
                <a:latin typeface="+mn-lt"/>
              </a:rPr>
              <a:t>Полтавській</a:t>
            </a:r>
            <a:r>
              <a:rPr lang="ru-RU" dirty="0">
                <a:latin typeface="+mn-lt"/>
              </a:rPr>
              <a:t> </a:t>
            </a:r>
            <a:r>
              <a:rPr lang="ru-RU" dirty="0" err="1">
                <a:latin typeface="+mn-lt"/>
              </a:rPr>
              <a:t>області</a:t>
            </a:r>
            <a:r>
              <a:rPr lang="ru-RU" dirty="0">
                <a:latin typeface="+mn-lt"/>
              </a:rPr>
              <a:t> за </a:t>
            </a:r>
            <a:r>
              <a:rPr lang="ru-RU" dirty="0" err="1">
                <a:latin typeface="+mn-lt"/>
              </a:rPr>
              <a:t>віком</a:t>
            </a:r>
            <a:r>
              <a:rPr lang="ru-RU" dirty="0">
                <a:latin typeface="+mn-lt"/>
              </a:rPr>
              <a:t>, </a:t>
            </a:r>
            <a:r>
              <a:rPr lang="ru-RU" dirty="0" err="1">
                <a:latin typeface="+mn-lt"/>
              </a:rPr>
              <a:t>статтю</a:t>
            </a:r>
            <a:r>
              <a:rPr lang="ru-RU" dirty="0">
                <a:latin typeface="+mn-lt"/>
              </a:rPr>
              <a:t>, та типом </a:t>
            </a:r>
            <a:r>
              <a:rPr lang="ru-RU" dirty="0" err="1">
                <a:latin typeface="+mn-lt"/>
              </a:rPr>
              <a:t>населеного</a:t>
            </a:r>
            <a:r>
              <a:rPr lang="ru-RU" dirty="0">
                <a:latin typeface="+mn-lt"/>
              </a:rPr>
              <a:t> пункту.  </a:t>
            </a:r>
            <a:r>
              <a:rPr lang="ru-RU" dirty="0" err="1">
                <a:latin typeface="+mn-lt"/>
              </a:rPr>
              <a:t>Такий</a:t>
            </a:r>
            <a:r>
              <a:rPr lang="ru-RU" dirty="0">
                <a:latin typeface="+mn-lt"/>
              </a:rPr>
              <a:t> тип та об</a:t>
            </a:r>
            <a:r>
              <a:rPr lang="en-US" dirty="0">
                <a:latin typeface="+mn-lt"/>
              </a:rPr>
              <a:t>’</a:t>
            </a:r>
            <a:r>
              <a:rPr lang="ru-RU" dirty="0" err="1">
                <a:latin typeface="+mn-lt"/>
              </a:rPr>
              <a:t>єм</a:t>
            </a:r>
            <a:r>
              <a:rPr lang="ru-RU" dirty="0">
                <a:latin typeface="+mn-lt"/>
              </a:rPr>
              <a:t> </a:t>
            </a:r>
            <a:r>
              <a:rPr lang="ru-RU" dirty="0" err="1">
                <a:latin typeface="+mn-lt"/>
              </a:rPr>
              <a:t>вибірки</a:t>
            </a:r>
            <a:r>
              <a:rPr lang="ru-RU" dirty="0">
                <a:latin typeface="+mn-lt"/>
              </a:rPr>
              <a:t> </a:t>
            </a:r>
            <a:r>
              <a:rPr lang="ru-RU" dirty="0" err="1">
                <a:latin typeface="+mn-lt"/>
              </a:rPr>
              <a:t>дозволяє</a:t>
            </a:r>
            <a:r>
              <a:rPr lang="ru-RU" dirty="0">
                <a:latin typeface="+mn-lt"/>
              </a:rPr>
              <a:t> </a:t>
            </a:r>
            <a:r>
              <a:rPr lang="ru-RU" b="1" dirty="0" err="1">
                <a:latin typeface="+mn-lt"/>
              </a:rPr>
              <a:t>розглядати</a:t>
            </a:r>
            <a:r>
              <a:rPr lang="ru-RU" b="1" dirty="0">
                <a:latin typeface="+mn-lt"/>
              </a:rPr>
              <a:t> </a:t>
            </a:r>
            <a:r>
              <a:rPr lang="ru-RU" b="1" dirty="0" err="1">
                <a:latin typeface="+mn-lt"/>
              </a:rPr>
              <a:t>окрем</a:t>
            </a:r>
            <a:r>
              <a:rPr lang="uk-UA" b="1" dirty="0">
                <a:latin typeface="+mn-lt"/>
              </a:rPr>
              <a:t>і</a:t>
            </a:r>
            <a:r>
              <a:rPr lang="ru-RU" b="1" dirty="0">
                <a:latin typeface="+mn-lt"/>
              </a:rPr>
              <a:t> </a:t>
            </a:r>
            <a:r>
              <a:rPr lang="ru-RU" b="1" dirty="0" err="1">
                <a:latin typeface="+mn-lt"/>
              </a:rPr>
              <a:t>результати</a:t>
            </a:r>
            <a:r>
              <a:rPr lang="ru-RU" b="1" dirty="0">
                <a:latin typeface="+mn-lt"/>
              </a:rPr>
              <a:t> по </a:t>
            </a:r>
            <a:r>
              <a:rPr lang="ru-RU" b="1" dirty="0" err="1">
                <a:latin typeface="+mn-lt"/>
              </a:rPr>
              <a:t>містах</a:t>
            </a:r>
            <a:r>
              <a:rPr lang="ru-RU" b="1" dirty="0">
                <a:latin typeface="+mn-lt"/>
              </a:rPr>
              <a:t> Полтава, </a:t>
            </a:r>
            <a:r>
              <a:rPr lang="ru-RU" b="1" dirty="0" err="1">
                <a:latin typeface="+mn-lt"/>
              </a:rPr>
              <a:t>Кременчук</a:t>
            </a:r>
            <a:r>
              <a:rPr lang="ru-RU" b="1" dirty="0">
                <a:latin typeface="+mn-lt"/>
              </a:rPr>
              <a:t> та в </a:t>
            </a:r>
            <a:r>
              <a:rPr lang="ru-RU" b="1" dirty="0" err="1">
                <a:latin typeface="+mn-lt"/>
              </a:rPr>
              <a:t>цілому</a:t>
            </a:r>
            <a:r>
              <a:rPr lang="ru-RU" b="1" dirty="0">
                <a:latin typeface="+mn-lt"/>
              </a:rPr>
              <a:t> по </a:t>
            </a:r>
            <a:r>
              <a:rPr lang="ru-RU" b="1" dirty="0" err="1">
                <a:latin typeface="+mn-lt"/>
              </a:rPr>
              <a:t>області</a:t>
            </a:r>
            <a:r>
              <a:rPr lang="ru-RU" b="1" dirty="0">
                <a:latin typeface="+mn-lt"/>
              </a:rPr>
              <a:t>.</a:t>
            </a:r>
          </a:p>
          <a:p>
            <a:pPr algn="just" eaLnBrk="1" fontAlgn="auto" hangingPunct="1">
              <a:lnSpc>
                <a:spcPct val="114000"/>
              </a:lnSpc>
              <a:spcBef>
                <a:spcPts val="0"/>
              </a:spcBef>
              <a:spcAft>
                <a:spcPts val="1200"/>
              </a:spcAft>
              <a:defRPr/>
            </a:pPr>
            <a:r>
              <a:rPr lang="ru-RU" b="1" dirty="0">
                <a:latin typeface="+mn-lt"/>
              </a:rPr>
              <a:t>Максимальна </a:t>
            </a:r>
            <a:r>
              <a:rPr lang="ru-RU" b="1" dirty="0" err="1">
                <a:latin typeface="+mn-lt"/>
              </a:rPr>
              <a:t>похибка</a:t>
            </a:r>
            <a:r>
              <a:rPr lang="ru-RU" b="1" dirty="0">
                <a:latin typeface="+mn-lt"/>
              </a:rPr>
              <a:t>:</a:t>
            </a:r>
          </a:p>
          <a:p>
            <a:pPr marL="285750" indent="-285750" algn="just" eaLnBrk="1" fontAlgn="auto" hangingPunct="1">
              <a:lnSpc>
                <a:spcPct val="114000"/>
              </a:lnSpc>
              <a:spcBef>
                <a:spcPts val="0"/>
              </a:spcBef>
              <a:spcAft>
                <a:spcPts val="1200"/>
              </a:spcAft>
              <a:buFont typeface="Wingdings" pitchFamily="2" charset="2"/>
              <a:buChar char="Ø"/>
              <a:defRPr/>
            </a:pPr>
            <a:r>
              <a:rPr lang="ru-RU" dirty="0" err="1">
                <a:latin typeface="+mn-lt"/>
              </a:rPr>
              <a:t>Результати</a:t>
            </a:r>
            <a:r>
              <a:rPr lang="ru-RU" dirty="0">
                <a:latin typeface="+mn-lt"/>
              </a:rPr>
              <a:t> по </a:t>
            </a:r>
            <a:r>
              <a:rPr lang="ru-RU" dirty="0" err="1">
                <a:latin typeface="+mn-lt"/>
              </a:rPr>
              <a:t>Полтавській</a:t>
            </a:r>
            <a:r>
              <a:rPr lang="ru-RU" dirty="0">
                <a:latin typeface="+mn-lt"/>
              </a:rPr>
              <a:t> </a:t>
            </a:r>
            <a:r>
              <a:rPr lang="ru-RU" dirty="0" err="1">
                <a:latin typeface="+mn-lt"/>
              </a:rPr>
              <a:t>області</a:t>
            </a:r>
            <a:r>
              <a:rPr lang="ru-RU" dirty="0">
                <a:latin typeface="+mn-lt"/>
              </a:rPr>
              <a:t> в </a:t>
            </a:r>
            <a:r>
              <a:rPr lang="ru-RU" dirty="0" err="1">
                <a:latin typeface="+mn-lt"/>
              </a:rPr>
              <a:t>цілому</a:t>
            </a:r>
            <a:r>
              <a:rPr lang="ru-RU" dirty="0">
                <a:latin typeface="+mn-lt"/>
              </a:rPr>
              <a:t> – </a:t>
            </a:r>
            <a:r>
              <a:rPr lang="ru-RU" b="1" dirty="0">
                <a:latin typeface="+mn-lt"/>
              </a:rPr>
              <a:t>1,9%</a:t>
            </a:r>
          </a:p>
          <a:p>
            <a:pPr marL="285750" indent="-285750" algn="just" eaLnBrk="1" fontAlgn="auto" hangingPunct="1">
              <a:lnSpc>
                <a:spcPct val="114000"/>
              </a:lnSpc>
              <a:spcBef>
                <a:spcPts val="0"/>
              </a:spcBef>
              <a:spcAft>
                <a:spcPts val="1200"/>
              </a:spcAft>
              <a:buFont typeface="Wingdings" pitchFamily="2" charset="2"/>
              <a:buChar char="Ø"/>
              <a:defRPr/>
            </a:pPr>
            <a:r>
              <a:rPr lang="uk-UA" dirty="0">
                <a:latin typeface="+mn-lt"/>
              </a:rPr>
              <a:t>Результати окремо по м. Полтаві  і м. </a:t>
            </a:r>
            <a:r>
              <a:rPr lang="uk-UA" dirty="0" err="1">
                <a:latin typeface="+mn-lt"/>
              </a:rPr>
              <a:t>Кремчук</a:t>
            </a:r>
            <a:r>
              <a:rPr lang="uk-UA" dirty="0">
                <a:latin typeface="+mn-lt"/>
              </a:rPr>
              <a:t> – </a:t>
            </a:r>
            <a:r>
              <a:rPr lang="uk-UA" b="1" dirty="0">
                <a:latin typeface="+mn-lt"/>
              </a:rPr>
              <a:t>3,1%</a:t>
            </a:r>
            <a:endParaRPr lang="ru-RU" b="1" dirty="0">
              <a:latin typeface="+mn-lt"/>
            </a:endParaRPr>
          </a:p>
        </p:txBody>
      </p:sp>
      <p:sp>
        <p:nvSpPr>
          <p:cNvPr id="512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4597B89-F675-47B4-B9F5-D5A40A3444BF}" type="slidenum">
              <a:rPr lang="ru-RU" altLang="uk-UA" smtClean="0">
                <a:solidFill>
                  <a:schemeClr val="bg1"/>
                </a:solidFill>
              </a:rPr>
              <a:pPr/>
              <a:t>3</a:t>
            </a:fld>
            <a:endParaRPr lang="ru-RU" altLang="uk-UA" smtClean="0">
              <a:solidFill>
                <a:schemeClr val="bg1"/>
              </a:solidFill>
            </a:endParaRPr>
          </a:p>
        </p:txBody>
      </p:sp>
      <p:pic>
        <p:nvPicPr>
          <p:cNvPr id="512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6"/>
          <p:cNvSpPr txBox="1">
            <a:spLocks noChangeArrowheads="1"/>
          </p:cNvSpPr>
          <p:nvPr/>
        </p:nvSpPr>
        <p:spPr bwMode="auto">
          <a:xfrm>
            <a:off x="5313363" y="365125"/>
            <a:ext cx="433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Методологія дослідження</a:t>
            </a:r>
            <a:endParaRPr lang="ru-RU" altLang="uk-UA" sz="2000">
              <a:solidFill>
                <a:schemeClr val="bg1"/>
              </a:solidFill>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379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8C47160-BE5F-4876-AE77-9C0CFC1BAAFA}" type="slidenum">
              <a:rPr lang="ru-RU" altLang="uk-UA" smtClean="0">
                <a:solidFill>
                  <a:schemeClr val="bg1"/>
                </a:solidFill>
              </a:rPr>
              <a:pPr/>
              <a:t>30</a:t>
            </a:fld>
            <a:endParaRPr lang="ru-RU" altLang="uk-UA" smtClean="0">
              <a:solidFill>
                <a:schemeClr val="bg1"/>
              </a:solidFill>
            </a:endParaRPr>
          </a:p>
        </p:txBody>
      </p:sp>
      <p:pic>
        <p:nvPicPr>
          <p:cNvPr id="33797"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5018088"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Ставлення до вступу України в НАТО</a:t>
            </a:r>
            <a:endParaRPr lang="uk-UA" altLang="uk-UA" sz="2000" i="1">
              <a:solidFill>
                <a:schemeClr val="bg1"/>
              </a:solidFill>
              <a:cs typeface="Arial" charset="0"/>
            </a:endParaRPr>
          </a:p>
        </p:txBody>
      </p:sp>
      <p:graphicFrame>
        <p:nvGraphicFramePr>
          <p:cNvPr id="8" name="Диаграмма 7"/>
          <p:cNvGraphicFramePr>
            <a:graphicFrameLocks/>
          </p:cNvGraphicFramePr>
          <p:nvPr/>
        </p:nvGraphicFramePr>
        <p:xfrm>
          <a:off x="-231576" y="2924944"/>
          <a:ext cx="5422701"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nvGraphicFramePr>
        <p:xfrm>
          <a:off x="4664968" y="2420888"/>
          <a:ext cx="5022045" cy="3305660"/>
        </p:xfrm>
        <a:graphic>
          <a:graphicData uri="http://schemas.openxmlformats.org/drawingml/2006/chart">
            <c:chart xmlns:c="http://schemas.openxmlformats.org/drawingml/2006/chart" xmlns:r="http://schemas.openxmlformats.org/officeDocument/2006/relationships" r:id="rId4"/>
          </a:graphicData>
        </a:graphic>
      </p:graphicFrame>
      <p:sp>
        <p:nvSpPr>
          <p:cNvPr id="33801" name="TextBox 1"/>
          <p:cNvSpPr txBox="1">
            <a:spLocks noChangeArrowheads="1"/>
          </p:cNvSpPr>
          <p:nvPr/>
        </p:nvSpPr>
        <p:spPr bwMode="auto">
          <a:xfrm>
            <a:off x="446088" y="1873250"/>
            <a:ext cx="410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ru-RU" sz="1400" b="1"/>
              <a:t>Ставлення до вступу України в НАТО</a:t>
            </a:r>
          </a:p>
        </p:txBody>
      </p:sp>
      <p:sp>
        <p:nvSpPr>
          <p:cNvPr id="33802" name="TextBox 9"/>
          <p:cNvSpPr txBox="1">
            <a:spLocks noChangeArrowheads="1"/>
          </p:cNvSpPr>
          <p:nvPr/>
        </p:nvSpPr>
        <p:spPr bwMode="auto">
          <a:xfrm>
            <a:off x="5191125" y="1873250"/>
            <a:ext cx="446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ru-RU" sz="1400" b="1"/>
              <a:t>Ставлення до вступу України в НАТО у віковому розрізі</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482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A31AC63-C6EA-4220-BE2E-0584C60B6462}" type="slidenum">
              <a:rPr lang="ru-RU" altLang="uk-UA" smtClean="0">
                <a:solidFill>
                  <a:schemeClr val="bg1"/>
                </a:solidFill>
              </a:rPr>
              <a:pPr/>
              <a:t>31</a:t>
            </a:fld>
            <a:endParaRPr lang="ru-RU" altLang="uk-UA" smtClean="0">
              <a:solidFill>
                <a:schemeClr val="bg1"/>
              </a:solidFill>
            </a:endParaRPr>
          </a:p>
        </p:txBody>
      </p:sp>
      <p:pic>
        <p:nvPicPr>
          <p:cNvPr id="34821"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9"/>
          <p:cNvSpPr txBox="1">
            <a:spLocks noChangeArrowheads="1"/>
          </p:cNvSpPr>
          <p:nvPr/>
        </p:nvSpPr>
        <p:spPr bwMode="auto">
          <a:xfrm>
            <a:off x="2432050" y="1187450"/>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ru-RU" sz="1400" b="1"/>
              <a:t>Ставлення до вступу України в НАТО у розподілі за статтю</a:t>
            </a:r>
          </a:p>
        </p:txBody>
      </p:sp>
      <p:sp>
        <p:nvSpPr>
          <p:cNvPr id="34823" name="TextBox 11"/>
          <p:cNvSpPr txBox="1">
            <a:spLocks noChangeArrowheads="1"/>
          </p:cNvSpPr>
          <p:nvPr/>
        </p:nvSpPr>
        <p:spPr bwMode="auto">
          <a:xfrm>
            <a:off x="2324100" y="3706813"/>
            <a:ext cx="525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uk-UA" altLang="ru-RU" sz="1400" b="1"/>
              <a:t>Ставлення до вступу України в НАТО у розподілі за рівнем освіти</a:t>
            </a:r>
          </a:p>
        </p:txBody>
      </p:sp>
      <p:sp>
        <p:nvSpPr>
          <p:cNvPr id="34824" name="TextBox 6"/>
          <p:cNvSpPr txBox="1">
            <a:spLocks noChangeArrowheads="1"/>
          </p:cNvSpPr>
          <p:nvPr/>
        </p:nvSpPr>
        <p:spPr bwMode="auto">
          <a:xfrm>
            <a:off x="5018088"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Ставлення до вступу України в НАТО</a:t>
            </a:r>
            <a:endParaRPr lang="uk-UA" altLang="uk-UA" sz="2000" i="1">
              <a:solidFill>
                <a:schemeClr val="bg1"/>
              </a:solidFill>
              <a:cs typeface="Arial" charset="0"/>
            </a:endParaRPr>
          </a:p>
        </p:txBody>
      </p:sp>
      <p:graphicFrame>
        <p:nvGraphicFramePr>
          <p:cNvPr id="34825" name="Диаграмма 10"/>
          <p:cNvGraphicFramePr>
            <a:graphicFrameLocks/>
          </p:cNvGraphicFramePr>
          <p:nvPr/>
        </p:nvGraphicFramePr>
        <p:xfrm>
          <a:off x="941388" y="1566863"/>
          <a:ext cx="8166100" cy="2263775"/>
        </p:xfrm>
        <a:graphic>
          <a:graphicData uri="http://schemas.openxmlformats.org/presentationml/2006/ole">
            <mc:AlternateContent xmlns:mc="http://schemas.openxmlformats.org/markup-compatibility/2006">
              <mc:Choice xmlns:v="urn:schemas-microsoft-com:vml" Requires="v">
                <p:oleObj spid="_x0000_s34861" name="Диаграмма" r:id="rId5" imgW="8175445" imgH="2267909" progId="Excel.Chart.8">
                  <p:embed/>
                </p:oleObj>
              </mc:Choice>
              <mc:Fallback>
                <p:oleObj name="Диаграмма" r:id="rId5" imgW="8175445" imgH="2267909" progId="Excel.Chart.8">
                  <p:embed/>
                  <p:pic>
                    <p:nvPicPr>
                      <p:cNvPr id="0" name="Диаграмма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88" y="1566863"/>
                        <a:ext cx="81661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6" name="Диаграмма 11"/>
          <p:cNvGraphicFramePr>
            <a:graphicFrameLocks/>
          </p:cNvGraphicFramePr>
          <p:nvPr/>
        </p:nvGraphicFramePr>
        <p:xfrm>
          <a:off x="60325" y="3963988"/>
          <a:ext cx="9191625" cy="2752725"/>
        </p:xfrm>
        <a:graphic>
          <a:graphicData uri="http://schemas.openxmlformats.org/presentationml/2006/ole">
            <mc:AlternateContent xmlns:mc="http://schemas.openxmlformats.org/markup-compatibility/2006">
              <mc:Choice xmlns:v="urn:schemas-microsoft-com:vml" Requires="v">
                <p:oleObj spid="_x0000_s34862" name="Диаграмма" r:id="rId8" imgW="9199661" imgH="2755631" progId="Excel.Chart.8">
                  <p:embed/>
                </p:oleObj>
              </mc:Choice>
              <mc:Fallback>
                <p:oleObj name="Диаграмма" r:id="rId8" imgW="9199661" imgH="2755631" progId="Excel.Chart.8">
                  <p:embed/>
                  <p:pic>
                    <p:nvPicPr>
                      <p:cNvPr id="0" name="Диаграмма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25" y="3963988"/>
                        <a:ext cx="91916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584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55343D6-B36E-4559-8BA9-8D62215EA989}" type="slidenum">
              <a:rPr lang="ru-RU" altLang="uk-UA" smtClean="0">
                <a:solidFill>
                  <a:schemeClr val="bg1"/>
                </a:solidFill>
              </a:rPr>
              <a:pPr/>
              <a:t>32</a:t>
            </a:fld>
            <a:endParaRPr lang="ru-RU" altLang="uk-UA" smtClean="0">
              <a:solidFill>
                <a:schemeClr val="bg1"/>
              </a:solidFill>
            </a:endParaRPr>
          </a:p>
        </p:txBody>
      </p:sp>
      <p:pic>
        <p:nvPicPr>
          <p:cNvPr id="3584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35847" name="TextBox 6"/>
          <p:cNvSpPr txBox="1">
            <a:spLocks noChangeArrowheads="1"/>
          </p:cNvSpPr>
          <p:nvPr/>
        </p:nvSpPr>
        <p:spPr bwMode="auto">
          <a:xfrm>
            <a:off x="4883150" y="214313"/>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Джерела отримання інформації про події в Полтавській області</a:t>
            </a:r>
            <a:endParaRPr lang="uk-UA" altLang="uk-UA" sz="2000" i="1">
              <a:solidFill>
                <a:schemeClr val="bg1"/>
              </a:solidFill>
              <a:cs typeface="Arial" charset="0"/>
            </a:endParaRPr>
          </a:p>
        </p:txBody>
      </p:sp>
      <p:sp>
        <p:nvSpPr>
          <p:cNvPr id="35848" name="Прямоугольник 1"/>
          <p:cNvSpPr>
            <a:spLocks noChangeArrowheads="1"/>
          </p:cNvSpPr>
          <p:nvPr/>
        </p:nvSpPr>
        <p:spPr bwMode="auto">
          <a:xfrm>
            <a:off x="331788" y="1836738"/>
            <a:ext cx="90789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dirty="0"/>
              <a:t>У сучасному інформаційному суспільстві значення джерел інформації є надзвичайно важливим. Виходячи з даних дослідження</a:t>
            </a:r>
            <a:r>
              <a:rPr lang="uk-UA" altLang="ru-RU" sz="1600" b="1" dirty="0"/>
              <a:t>, основним джерелом отримання інформації для жителів Полтавського регіону залишається телебачення, з них 36,5% частіше переглядають  центральні телеканали, 31,5% – місцеве телебачення. </a:t>
            </a:r>
          </a:p>
          <a:p>
            <a:pPr indent="457200" algn="just">
              <a:lnSpc>
                <a:spcPct val="150000"/>
              </a:lnSpc>
            </a:pPr>
            <a:r>
              <a:rPr lang="uk-UA" altLang="ru-RU" sz="1600" dirty="0"/>
              <a:t>У той же час, </a:t>
            </a:r>
            <a:r>
              <a:rPr lang="uk-UA" altLang="ru-RU" sz="1600" dirty="0" err="1"/>
              <a:t>інтернет</a:t>
            </a:r>
            <a:r>
              <a:rPr lang="uk-UA" altLang="ru-RU" sz="1600" dirty="0"/>
              <a:t> ресурси з кожним роком набирають все більшого значення, на сьогодні вони стоять одразу за телебаченням, </a:t>
            </a:r>
            <a:r>
              <a:rPr lang="uk-UA" altLang="ru-RU" sz="1600" b="1" dirty="0"/>
              <a:t>вже 30,5% населення області визначають їх як основне джерело отримання інформації для себе.</a:t>
            </a:r>
            <a:r>
              <a:rPr lang="uk-UA" altLang="ru-RU" sz="1600" dirty="0"/>
              <a:t> Таке зростання важливості даного джерела інформації необхідно враховувати у побудові планів своєї подальшої діяльності.  27% опитаних зазначають, що отримують велику кількість інформації з газет. Важливим джерелом також виступають друзі та родичі.  Соціальні мережі на даний момент виступають не останнім у списку джерел інформування (20%). Найменш популярні джерела інформації на сьогодні – радіо (12,2%) та колеги по роботі (11,6%).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86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37BB846-89D1-4A29-911E-C2860EBA878B}" type="slidenum">
              <a:rPr lang="ru-RU" altLang="uk-UA" smtClean="0">
                <a:solidFill>
                  <a:schemeClr val="bg1"/>
                </a:solidFill>
              </a:rPr>
              <a:pPr/>
              <a:t>33</a:t>
            </a:fld>
            <a:endParaRPr lang="ru-RU" altLang="uk-UA" smtClean="0">
              <a:solidFill>
                <a:schemeClr val="bg1"/>
              </a:solidFill>
            </a:endParaRPr>
          </a:p>
        </p:txBody>
      </p:sp>
      <p:pic>
        <p:nvPicPr>
          <p:cNvPr id="3686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4883150" y="214313"/>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Джерела отримання інформації про події в Полтавській області</a:t>
            </a:r>
            <a:endParaRPr lang="uk-UA" altLang="uk-UA" sz="2000" i="1">
              <a:solidFill>
                <a:schemeClr val="bg1"/>
              </a:solidFill>
              <a:cs typeface="Arial" charset="0"/>
            </a:endParaRPr>
          </a:p>
        </p:txBody>
      </p:sp>
      <p:graphicFrame>
        <p:nvGraphicFramePr>
          <p:cNvPr id="8" name="Диаграмма 7"/>
          <p:cNvGraphicFramePr>
            <a:graphicFrameLocks/>
          </p:cNvGraphicFramePr>
          <p:nvPr/>
        </p:nvGraphicFramePr>
        <p:xfrm>
          <a:off x="314673" y="1365134"/>
          <a:ext cx="8922196" cy="52750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89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2CD55B1-8A45-4C28-9ADD-09C38C2B7AF7}" type="slidenum">
              <a:rPr lang="ru-RU" altLang="uk-UA" smtClean="0">
                <a:solidFill>
                  <a:schemeClr val="bg1"/>
                </a:solidFill>
              </a:rPr>
              <a:pPr/>
              <a:t>34</a:t>
            </a:fld>
            <a:endParaRPr lang="ru-RU" altLang="uk-UA" smtClean="0">
              <a:solidFill>
                <a:schemeClr val="bg1"/>
              </a:solidFill>
            </a:endParaRPr>
          </a:p>
        </p:txBody>
      </p:sp>
      <p:pic>
        <p:nvPicPr>
          <p:cNvPr id="3789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37895" name="TextBox 6"/>
          <p:cNvSpPr txBox="1">
            <a:spLocks noChangeArrowheads="1"/>
          </p:cNvSpPr>
          <p:nvPr/>
        </p:nvSpPr>
        <p:spPr bwMode="auto">
          <a:xfrm>
            <a:off x="4953000" y="209550"/>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телевізійних каналів та друкованих ЗМІ</a:t>
            </a:r>
            <a:endParaRPr lang="uk-UA" altLang="uk-UA" sz="2000" i="1">
              <a:solidFill>
                <a:schemeClr val="bg1"/>
              </a:solidFill>
              <a:cs typeface="Arial" charset="0"/>
            </a:endParaRPr>
          </a:p>
        </p:txBody>
      </p:sp>
      <p:sp>
        <p:nvSpPr>
          <p:cNvPr id="37896" name="Прямоугольник 1"/>
          <p:cNvSpPr>
            <a:spLocks noChangeArrowheads="1"/>
          </p:cNvSpPr>
          <p:nvPr/>
        </p:nvSpPr>
        <p:spPr bwMode="auto">
          <a:xfrm>
            <a:off x="338138" y="1803400"/>
            <a:ext cx="9072562"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uk-UA" altLang="ru-RU" sz="1600"/>
              <a:t>Говорячи про місцеве телебачення, слід привести рейтинг найбільш цікавих для населення каналів. Найбільш популярними місцевими телеканалами жителі Полтавської області визнали </a:t>
            </a:r>
            <a:r>
              <a:rPr lang="uk-UA" altLang="ru-RU" sz="1600" b="1"/>
              <a:t>«Лтаву» (31,1%) та «Візит» (17,6 %). </a:t>
            </a:r>
            <a:r>
              <a:rPr lang="uk-UA" altLang="ru-RU" sz="1600"/>
              <a:t>Менші показники у  таких каналів як «Місто» - 8,6%, ІРТ-Полтава – 8,4%. Заключним у рейтингу виступає «Громадське Полтава» - 4,9%. Проте, </a:t>
            </a:r>
            <a:r>
              <a:rPr lang="uk-UA" altLang="ru-RU" sz="1600" b="1"/>
              <a:t>37,6% опитаних відмітили, що не переглядають місцевих телеканалів. </a:t>
            </a:r>
          </a:p>
          <a:p>
            <a:pPr indent="457200" algn="just">
              <a:lnSpc>
                <a:spcPct val="150000"/>
              </a:lnSpc>
            </a:pPr>
            <a:r>
              <a:rPr lang="uk-UA" altLang="ru-RU" sz="1600"/>
              <a:t>Що ж до друкованих видань, тут лідерами виступають </a:t>
            </a:r>
            <a:r>
              <a:rPr lang="uk-UA" altLang="ru-RU" sz="1600" b="1"/>
              <a:t>«Вечірня Полтава» (7,8 %) та «Коло» (7,5%). </a:t>
            </a:r>
            <a:r>
              <a:rPr lang="uk-UA" altLang="ru-RU" sz="1600"/>
              <a:t>Дещо менше відсотків населення відзначили «Вісті» (5,7%), поруч йдуть «Зоря Полтавщини» (5%), «Полтавський вісник» (4,8%). Найменше респонденти називали «Полтавську думку – 2000» (2,3%), «Село Полтавське» (1,9%), Перша полтавська (0,6%), Полтавці-інфо (0,4%). </a:t>
            </a:r>
            <a:r>
              <a:rPr lang="uk-UA" altLang="ru-RU" sz="1600" b="1"/>
              <a:t>Досить значна частина населення зазначає, що не читає друковані ЗМІ – 48,7%, </a:t>
            </a:r>
            <a:r>
              <a:rPr lang="uk-UA" altLang="ru-RU" sz="1600"/>
              <a:t>що свідчить про поступове зниження актуальності цього засобу масової інформації.</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a:graphicFrameLocks/>
          </p:cNvGraphicFramePr>
          <p:nvPr/>
        </p:nvGraphicFramePr>
        <p:xfrm>
          <a:off x="30926" y="1700213"/>
          <a:ext cx="5324475" cy="3433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a:graphicFrameLocks/>
          </p:cNvGraphicFramePr>
          <p:nvPr/>
        </p:nvGraphicFramePr>
        <p:xfrm>
          <a:off x="4270375" y="1624366"/>
          <a:ext cx="5915025" cy="3820858"/>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891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38846D-4751-400C-B56A-C8D8D975672D}" type="slidenum">
              <a:rPr lang="ru-RU" altLang="uk-UA" smtClean="0">
                <a:solidFill>
                  <a:schemeClr val="bg1"/>
                </a:solidFill>
              </a:rPr>
              <a:pPr/>
              <a:t>35</a:t>
            </a:fld>
            <a:endParaRPr lang="ru-RU" altLang="uk-UA" smtClean="0">
              <a:solidFill>
                <a:schemeClr val="bg1"/>
              </a:solidFill>
            </a:endParaRPr>
          </a:p>
        </p:txBody>
      </p:sp>
      <p:pic>
        <p:nvPicPr>
          <p:cNvPr id="38919"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325" y="-657225"/>
            <a:ext cx="42735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Box 6"/>
          <p:cNvSpPr txBox="1">
            <a:spLocks noChangeArrowheads="1"/>
          </p:cNvSpPr>
          <p:nvPr/>
        </p:nvSpPr>
        <p:spPr bwMode="auto">
          <a:xfrm>
            <a:off x="4953000" y="209550"/>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телевізійних каналів та друкованих ЗМІ</a:t>
            </a:r>
            <a:endParaRPr lang="uk-UA" altLang="uk-UA" sz="2000" i="1">
              <a:solidFill>
                <a:schemeClr val="bg1"/>
              </a:solidFill>
              <a:cs typeface="Arial" charset="0"/>
            </a:endParaRPr>
          </a:p>
        </p:txBody>
      </p:sp>
      <p:pic>
        <p:nvPicPr>
          <p:cNvPr id="38921"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7013" y="2836863"/>
            <a:ext cx="13017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6" descr="Похожее изображени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13" y="3416300"/>
            <a:ext cx="9969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Box 10"/>
          <p:cNvSpPr txBox="1">
            <a:spLocks noChangeArrowheads="1"/>
          </p:cNvSpPr>
          <p:nvPr/>
        </p:nvSpPr>
        <p:spPr bwMode="auto">
          <a:xfrm>
            <a:off x="1208088" y="1312863"/>
            <a:ext cx="3748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Рейтинг місцевих телевізійних каналів</a:t>
            </a:r>
            <a:endParaRPr lang="ru-RU" altLang="uk-UA" sz="1400" b="1"/>
          </a:p>
        </p:txBody>
      </p:sp>
      <p:sp>
        <p:nvSpPr>
          <p:cNvPr id="38924" name="TextBox 15"/>
          <p:cNvSpPr txBox="1">
            <a:spLocks noChangeArrowheads="1"/>
          </p:cNvSpPr>
          <p:nvPr/>
        </p:nvSpPr>
        <p:spPr bwMode="auto">
          <a:xfrm>
            <a:off x="5697538" y="1314450"/>
            <a:ext cx="374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Рейтинг друкованих ЗМІ</a:t>
            </a:r>
            <a:endParaRPr lang="ru-RU" altLang="uk-UA" sz="1400" b="1"/>
          </a:p>
        </p:txBody>
      </p:sp>
      <p:sp>
        <p:nvSpPr>
          <p:cNvPr id="38925" name="TextBox 1"/>
          <p:cNvSpPr txBox="1">
            <a:spLocks noChangeArrowheads="1"/>
          </p:cNvSpPr>
          <p:nvPr/>
        </p:nvSpPr>
        <p:spPr bwMode="auto">
          <a:xfrm>
            <a:off x="704850" y="5661025"/>
            <a:ext cx="835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uk-UA" altLang="uk-UA" sz="1600" b="1"/>
              <a:t>Не дивляться місцеве телебачення – 37,6%,                 Не читають друковані ЗМІ – 48, 7%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94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32325DC-0A76-4F51-B4B2-4EBE29CFF002}" type="slidenum">
              <a:rPr lang="ru-RU" altLang="uk-UA" smtClean="0">
                <a:solidFill>
                  <a:schemeClr val="bg1"/>
                </a:solidFill>
              </a:rPr>
              <a:pPr/>
              <a:t>36</a:t>
            </a:fld>
            <a:endParaRPr lang="ru-RU" altLang="uk-UA" smtClean="0">
              <a:solidFill>
                <a:schemeClr val="bg1"/>
              </a:solidFill>
            </a:endParaRPr>
          </a:p>
        </p:txBody>
      </p:sp>
      <p:pic>
        <p:nvPicPr>
          <p:cNvPr id="3994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0" y="874713"/>
          <a:ext cx="9906000" cy="5981700"/>
        </p:xfrm>
        <a:graphic>
          <a:graphicData uri="http://schemas.openxmlformats.org/drawingml/2006/table">
            <a:tbl>
              <a:tblPr/>
              <a:tblGrid>
                <a:gridCol w="984250">
                  <a:extLst>
                    <a:ext uri="{9D8B030D-6E8A-4147-A177-3AD203B41FA5}"/>
                  </a:extLst>
                </a:gridCol>
                <a:gridCol w="5310188">
                  <a:extLst>
                    <a:ext uri="{9D8B030D-6E8A-4147-A177-3AD203B41FA5}"/>
                  </a:extLst>
                </a:gridCol>
                <a:gridCol w="769937">
                  <a:extLst>
                    <a:ext uri="{9D8B030D-6E8A-4147-A177-3AD203B41FA5}"/>
                  </a:extLst>
                </a:gridCol>
                <a:gridCol w="957263">
                  <a:extLst>
                    <a:ext uri="{9D8B030D-6E8A-4147-A177-3AD203B41FA5}"/>
                  </a:extLst>
                </a:gridCol>
                <a:gridCol w="769937">
                  <a:extLst>
                    <a:ext uri="{9D8B030D-6E8A-4147-A177-3AD203B41FA5}"/>
                  </a:extLst>
                </a:gridCol>
                <a:gridCol w="482600">
                  <a:extLst>
                    <a:ext uri="{9D8B030D-6E8A-4147-A177-3AD203B41FA5}"/>
                  </a:extLst>
                </a:gridCol>
                <a:gridCol w="631825">
                  <a:extLst>
                    <a:ext uri="{9D8B030D-6E8A-4147-A177-3AD203B41FA5}"/>
                  </a:extLst>
                </a:gridCol>
              </a:tblGrid>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Характеристики</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«Лтава»</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Телеканал «Візит» (Кременчук)</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Вечірня Полтава</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Коло</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ВСЬОГО</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17780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Стать</a:t>
                      </a: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Чоловік</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42,3%</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46,6%</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Жінка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57,7%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Вік</a:t>
                      </a: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18-29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30-39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40-49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50-59 років</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Старше 60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Освіта</a:t>
                      </a: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 спеціальна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35,1%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rowSpan="1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Рід занять</a:t>
                      </a: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Керівник (заст. керівника) підприємства, установи, фірми</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Інженерно-технічний працівник</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2921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Спеціаліст в сфері освіти, охорони здоров'я, культури, управління, фінансів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556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Службовець з числа технічного і обслуговуючого персоналу (кур'єр, секретар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Працівник торгівлі та сфери обслуговування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Робочий промислового підприємства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Приватний підприємець</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556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Співробітник міліції, прокуратури, суду, податкової інспекції, СБУ, МНС, військовослужбовець</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Студент денного відділення, аспірант</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Пенсіонер (не працюючий)</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Домогосподарка</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В даний час не працюю</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Інша</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Місце проживання</a:t>
                      </a: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Місто</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Село</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78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Селище міського типу</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13,2%</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3916" marR="339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bl>
          </a:graphicData>
        </a:graphic>
      </p:graphicFrame>
      <p:sp>
        <p:nvSpPr>
          <p:cNvPr id="40161" name="TextBox 6"/>
          <p:cNvSpPr txBox="1">
            <a:spLocks noChangeArrowheads="1"/>
          </p:cNvSpPr>
          <p:nvPr/>
        </p:nvSpPr>
        <p:spPr bwMode="auto">
          <a:xfrm>
            <a:off x="4957763" y="84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телевізійних каналів та друкованих ЗМІ</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096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23154F0-630B-4128-BD78-A84DE6D5C865}" type="slidenum">
              <a:rPr lang="ru-RU" altLang="uk-UA" smtClean="0">
                <a:solidFill>
                  <a:schemeClr val="bg1"/>
                </a:solidFill>
              </a:rPr>
              <a:pPr/>
              <a:t>37</a:t>
            </a:fld>
            <a:endParaRPr lang="ru-RU" altLang="uk-UA" smtClean="0">
              <a:solidFill>
                <a:schemeClr val="bg1"/>
              </a:solidFill>
            </a:endParaRPr>
          </a:p>
        </p:txBody>
      </p:sp>
      <p:pic>
        <p:nvPicPr>
          <p:cNvPr id="4096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38138" y="1725613"/>
            <a:ext cx="9229725" cy="584200"/>
          </a:xfrm>
          <a:prstGeom prst="rect">
            <a:avLst/>
          </a:prstGeom>
        </p:spPr>
        <p:txBody>
          <a:bodyPr>
            <a:spAutoFit/>
          </a:bodyPr>
          <a:lstStyle/>
          <a:p>
            <a:pPr indent="457200" algn="just">
              <a:defRPr/>
            </a:pPr>
            <a:endParaRPr lang="uk-UA" sz="1600" dirty="0"/>
          </a:p>
          <a:p>
            <a:pPr indent="457200" algn="just">
              <a:defRPr/>
            </a:pPr>
            <a:endParaRPr lang="uk-UA" sz="1600" dirty="0">
              <a:latin typeface="+mn-lt"/>
            </a:endParaRPr>
          </a:p>
        </p:txBody>
      </p:sp>
      <p:sp>
        <p:nvSpPr>
          <p:cNvPr id="40967" name="TextBox 6"/>
          <p:cNvSpPr txBox="1">
            <a:spLocks noChangeArrowheads="1"/>
          </p:cNvSpPr>
          <p:nvPr/>
        </p:nvSpPr>
        <p:spPr bwMode="auto">
          <a:xfrm>
            <a:off x="4953000"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соціальних мереж</a:t>
            </a:r>
            <a:endParaRPr lang="uk-UA" altLang="uk-UA" sz="2000" i="1">
              <a:solidFill>
                <a:schemeClr val="bg1"/>
              </a:solidFill>
              <a:cs typeface="Arial" charset="0"/>
            </a:endParaRPr>
          </a:p>
        </p:txBody>
      </p:sp>
      <p:sp>
        <p:nvSpPr>
          <p:cNvPr id="40968" name="Прямоугольник 1"/>
          <p:cNvSpPr>
            <a:spLocks noChangeArrowheads="1"/>
          </p:cNvSpPr>
          <p:nvPr/>
        </p:nvSpPr>
        <p:spPr bwMode="auto">
          <a:xfrm>
            <a:off x="338138" y="2049463"/>
            <a:ext cx="9078912"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lnSpc>
                <a:spcPct val="150000"/>
              </a:lnSpc>
            </a:pPr>
            <a:r>
              <a:rPr lang="ru-RU" altLang="ru-RU" sz="1600"/>
              <a:t>Соціальні мережі, як один з видів інтернет ресурсів, продовжують набирати актуальності в Україні. </a:t>
            </a:r>
            <a:r>
              <a:rPr lang="ru-RU" altLang="ru-RU" sz="1600" b="1"/>
              <a:t>На сьогодні найбільш популярною соціальною мережею в Полтавському регіоні виступає «</a:t>
            </a:r>
            <a:r>
              <a:rPr lang="en-US" altLang="ru-RU" sz="1600" b="1"/>
              <a:t>Facebook</a:t>
            </a:r>
            <a:r>
              <a:rPr lang="uk-UA" altLang="ru-RU" sz="1600" b="1"/>
              <a:t>»</a:t>
            </a:r>
            <a:r>
              <a:rPr lang="en-US" altLang="ru-RU" sz="1600" b="1"/>
              <a:t>, </a:t>
            </a:r>
            <a:r>
              <a:rPr lang="ru-RU" altLang="ru-RU" sz="1600" b="1"/>
              <a:t>оскільки  37,5% населення відзначають, що користуються ним. «</a:t>
            </a:r>
            <a:r>
              <a:rPr lang="ru-RU" altLang="ru-RU" sz="1600"/>
              <a:t>Вконтакте» також знаходиться на лідируючих позиція, досить близько у рейтингу, 36,9% говорять про використання цієї мережі. </a:t>
            </a:r>
          </a:p>
          <a:p>
            <a:pPr indent="457200" algn="just">
              <a:lnSpc>
                <a:spcPct val="150000"/>
              </a:lnSpc>
            </a:pPr>
            <a:r>
              <a:rPr lang="ru-RU" altLang="ru-RU" sz="1600" b="1"/>
              <a:t>Проте, у зв'язку із забороною «Вконтакте» на  державному рівні, прогнозується втрата значного відсотку користувачів з України, те ж саме стосується і  «Однокласників». </a:t>
            </a:r>
            <a:r>
              <a:rPr lang="ru-RU" altLang="ru-RU" sz="1600"/>
              <a:t>«Однокласниками» ж на сьогодні користується 19,2% опитаних. У віковому аспекті можна виділити такі вподобання: старше покоління активніше користується «Однокласниками», молодше – «Вконтакте», «</a:t>
            </a:r>
            <a:r>
              <a:rPr lang="en-US" altLang="ru-RU" sz="1600"/>
              <a:t>Facebook</a:t>
            </a:r>
            <a:r>
              <a:rPr lang="uk-UA" altLang="ru-RU" sz="1600"/>
              <a:t>»</a:t>
            </a:r>
            <a:r>
              <a:rPr lang="en-US" altLang="ru-RU" sz="1600"/>
              <a:t> </a:t>
            </a:r>
            <a:r>
              <a:rPr lang="ru-RU" altLang="ru-RU" sz="1600"/>
              <a:t>більш-менш однаково популярний у всіх вікових категорій.</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198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361D4E0-C04B-4297-879B-1A4A2E98E2E6}" type="slidenum">
              <a:rPr lang="ru-RU" altLang="uk-UA" smtClean="0">
                <a:solidFill>
                  <a:schemeClr val="bg1"/>
                </a:solidFill>
              </a:rPr>
              <a:pPr/>
              <a:t>38</a:t>
            </a:fld>
            <a:endParaRPr lang="ru-RU" altLang="uk-UA" smtClean="0">
              <a:solidFill>
                <a:schemeClr val="bg1"/>
              </a:solidFill>
            </a:endParaRPr>
          </a:p>
        </p:txBody>
      </p:sp>
      <p:pic>
        <p:nvPicPr>
          <p:cNvPr id="4198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6"/>
          <p:cNvSpPr txBox="1">
            <a:spLocks noChangeArrowheads="1"/>
          </p:cNvSpPr>
          <p:nvPr/>
        </p:nvSpPr>
        <p:spPr bwMode="auto">
          <a:xfrm>
            <a:off x="4953000"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соціальних мереж</a:t>
            </a:r>
            <a:endParaRPr lang="uk-UA" altLang="uk-UA" sz="2000" i="1">
              <a:solidFill>
                <a:schemeClr val="bg1"/>
              </a:solidFill>
              <a:cs typeface="Arial" charset="0"/>
            </a:endParaRPr>
          </a:p>
        </p:txBody>
      </p:sp>
      <p:pic>
        <p:nvPicPr>
          <p:cNvPr id="4199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5010150"/>
            <a:ext cx="325437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Диаграмма 9"/>
          <p:cNvGraphicFramePr>
            <a:graphicFrameLocks/>
          </p:cNvGraphicFramePr>
          <p:nvPr/>
        </p:nvGraphicFramePr>
        <p:xfrm>
          <a:off x="3676650" y="2211387"/>
          <a:ext cx="6229350" cy="3971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a:graphicFrameLocks/>
          </p:cNvGraphicFramePr>
          <p:nvPr/>
        </p:nvGraphicFramePr>
        <p:xfrm>
          <a:off x="272480" y="2357438"/>
          <a:ext cx="5038725" cy="2805113"/>
        </p:xfrm>
        <a:graphic>
          <a:graphicData uri="http://schemas.openxmlformats.org/drawingml/2006/chart">
            <c:chart xmlns:c="http://schemas.openxmlformats.org/drawingml/2006/chart" xmlns:r="http://schemas.openxmlformats.org/officeDocument/2006/relationships" r:id="rId5"/>
          </a:graphicData>
        </a:graphic>
      </p:graphicFrame>
      <p:sp>
        <p:nvSpPr>
          <p:cNvPr id="41994" name="TextBox 15"/>
          <p:cNvSpPr txBox="1">
            <a:spLocks noChangeArrowheads="1"/>
          </p:cNvSpPr>
          <p:nvPr/>
        </p:nvSpPr>
        <p:spPr bwMode="auto">
          <a:xfrm>
            <a:off x="6032500" y="1752600"/>
            <a:ext cx="374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Рейтинг соціальних мереж</a:t>
            </a:r>
            <a:endParaRPr lang="ru-RU" altLang="uk-UA" sz="1400" b="1"/>
          </a:p>
        </p:txBody>
      </p:sp>
      <p:sp>
        <p:nvSpPr>
          <p:cNvPr id="41995" name="TextBox 15"/>
          <p:cNvSpPr txBox="1">
            <a:spLocks noChangeArrowheads="1"/>
          </p:cNvSpPr>
          <p:nvPr/>
        </p:nvSpPr>
        <p:spPr bwMode="auto">
          <a:xfrm>
            <a:off x="1423988" y="1747838"/>
            <a:ext cx="374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uk-UA" altLang="uk-UA" sz="1400" b="1"/>
              <a:t>Рейтинг соціальних мереж у віковому розрізі</a:t>
            </a:r>
            <a:endParaRPr lang="ru-RU" altLang="uk-UA" sz="1400"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4301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B1E9A0B-2D19-4D21-81CA-68A0D5A4F3D5}" type="slidenum">
              <a:rPr lang="ru-RU" altLang="uk-UA" smtClean="0">
                <a:solidFill>
                  <a:schemeClr val="bg1"/>
                </a:solidFill>
              </a:rPr>
              <a:pPr/>
              <a:t>39</a:t>
            </a:fld>
            <a:endParaRPr lang="ru-RU" altLang="uk-UA" smtClean="0">
              <a:solidFill>
                <a:schemeClr val="bg1"/>
              </a:solidFill>
            </a:endParaRPr>
          </a:p>
        </p:txBody>
      </p:sp>
      <p:pic>
        <p:nvPicPr>
          <p:cNvPr id="4301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nvGraphicFramePr>
        <p:xfrm>
          <a:off x="0" y="908050"/>
          <a:ext cx="9905999" cy="6097594"/>
        </p:xfrm>
        <a:graphic>
          <a:graphicData uri="http://schemas.openxmlformats.org/drawingml/2006/table">
            <a:tbl>
              <a:tblPr firstRow="1" firstCol="1" bandRow="1">
                <a:tableStyleId>{5C22544A-7EE6-4342-B048-85BDC9FD1C3A}</a:tableStyleId>
              </a:tblPr>
              <a:tblGrid>
                <a:gridCol w="510682">
                  <a:extLst>
                    <a:ext uri="{9D8B030D-6E8A-4147-A177-3AD203B41FA5}"/>
                  </a:extLst>
                </a:gridCol>
                <a:gridCol w="3739925">
                  <a:extLst>
                    <a:ext uri="{9D8B030D-6E8A-4147-A177-3AD203B41FA5}"/>
                  </a:extLst>
                </a:gridCol>
                <a:gridCol w="630385">
                  <a:extLst>
                    <a:ext uri="{9D8B030D-6E8A-4147-A177-3AD203B41FA5}"/>
                  </a:extLst>
                </a:gridCol>
                <a:gridCol w="720080">
                  <a:extLst>
                    <a:ext uri="{9D8B030D-6E8A-4147-A177-3AD203B41FA5}"/>
                  </a:extLst>
                </a:gridCol>
                <a:gridCol w="504056">
                  <a:extLst>
                    <a:ext uri="{9D8B030D-6E8A-4147-A177-3AD203B41FA5}"/>
                  </a:extLst>
                </a:gridCol>
                <a:gridCol w="1080120">
                  <a:extLst>
                    <a:ext uri="{9D8B030D-6E8A-4147-A177-3AD203B41FA5}"/>
                  </a:extLst>
                </a:gridCol>
                <a:gridCol w="720080">
                  <a:extLst>
                    <a:ext uri="{9D8B030D-6E8A-4147-A177-3AD203B41FA5}"/>
                  </a:extLst>
                </a:gridCol>
                <a:gridCol w="648072">
                  <a:extLst>
                    <a:ext uri="{9D8B030D-6E8A-4147-A177-3AD203B41FA5}"/>
                  </a:extLst>
                </a:gridCol>
                <a:gridCol w="504056">
                  <a:extLst>
                    <a:ext uri="{9D8B030D-6E8A-4147-A177-3AD203B41FA5}"/>
                  </a:extLst>
                </a:gridCol>
                <a:gridCol w="848543">
                  <a:extLst>
                    <a:ext uri="{9D8B030D-6E8A-4147-A177-3AD203B41FA5}"/>
                  </a:extLst>
                </a:gridCol>
              </a:tblGrid>
              <a:tr h="396121">
                <a:tc gridSpan="2">
                  <a:txBody>
                    <a:bodyPr/>
                    <a:lstStyle/>
                    <a:p>
                      <a:pPr algn="ctr">
                        <a:lnSpc>
                          <a:spcPct val="115000"/>
                        </a:lnSpc>
                        <a:spcAft>
                          <a:spcPts val="0"/>
                        </a:spcAft>
                      </a:pPr>
                      <a:r>
                        <a:rPr lang="uk-UA" sz="1100" dirty="0">
                          <a:effectLst/>
                        </a:rPr>
                        <a:t> </a:t>
                      </a:r>
                      <a:r>
                        <a:rPr lang="uk-UA" sz="1100" dirty="0" smtClean="0">
                          <a:effectLst/>
                        </a:rPr>
                        <a:t>Характеристики</a:t>
                      </a:r>
                      <a:endParaRPr lang="uk-UA" sz="1100" dirty="0">
                        <a:effectLst/>
                        <a:latin typeface="Calibri"/>
                        <a:ea typeface="Calibri"/>
                        <a:cs typeface="Times New Roman"/>
                      </a:endParaRPr>
                    </a:p>
                  </a:txBody>
                  <a:tcPr marL="33523" marR="33523" marT="0" marB="0" anchor="ctr"/>
                </a:tc>
                <a:tc hMerge="1">
                  <a:txBody>
                    <a:bodyPr/>
                    <a:lstStyle/>
                    <a:p>
                      <a:endParaRPr lang="uk-UA"/>
                    </a:p>
                  </a:txBody>
                  <a:tcPr/>
                </a:tc>
                <a:tc>
                  <a:txBody>
                    <a:bodyPr/>
                    <a:lstStyle/>
                    <a:p>
                      <a:pPr algn="ctr">
                        <a:lnSpc>
                          <a:spcPct val="115000"/>
                        </a:lnSpc>
                        <a:spcAft>
                          <a:spcPts val="0"/>
                        </a:spcAft>
                      </a:pPr>
                      <a:r>
                        <a:rPr lang="en-US" sz="1100" dirty="0" smtClean="0">
                          <a:effectLst/>
                          <a:latin typeface="+mn-lt"/>
                          <a:ea typeface="+mn-ea"/>
                          <a:cs typeface="+mn-cs"/>
                        </a:rPr>
                        <a:t>Facebook</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err="1" smtClean="0">
                          <a:effectLst/>
                          <a:latin typeface="+mn-lt"/>
                          <a:ea typeface="+mn-ea"/>
                          <a:cs typeface="+mn-cs"/>
                        </a:rPr>
                        <a:t>Вконтакте</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en-US" sz="1100" dirty="0" smtClean="0">
                          <a:effectLst/>
                          <a:latin typeface="+mn-lt"/>
                          <a:ea typeface="+mn-ea"/>
                          <a:cs typeface="+mn-cs"/>
                        </a:rPr>
                        <a:t>Twitter</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smtClean="0">
                          <a:effectLst/>
                          <a:latin typeface="+mn-lt"/>
                          <a:ea typeface="+mn-ea"/>
                          <a:cs typeface="+mn-cs"/>
                        </a:rPr>
                        <a:t>Однокласники</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err="1" smtClean="0">
                          <a:effectLst/>
                          <a:latin typeface="+mn-lt"/>
                          <a:ea typeface="+mn-ea"/>
                          <a:cs typeface="+mn-cs"/>
                        </a:rPr>
                        <a:t>Мой</a:t>
                      </a:r>
                      <a:r>
                        <a:rPr lang="uk-UA" sz="1100" baseline="0" dirty="0" smtClean="0">
                          <a:effectLst/>
                          <a:latin typeface="+mn-lt"/>
                          <a:ea typeface="+mn-ea"/>
                          <a:cs typeface="+mn-cs"/>
                        </a:rPr>
                        <a:t> мир</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en-US" sz="1100" dirty="0" smtClean="0">
                          <a:effectLst/>
                          <a:latin typeface="+mn-lt"/>
                          <a:ea typeface="+mn-ea"/>
                          <a:cs typeface="+mn-cs"/>
                        </a:rPr>
                        <a:t>Google</a:t>
                      </a:r>
                      <a:r>
                        <a:rPr lang="en-US" sz="1100" baseline="0" dirty="0" smtClean="0">
                          <a:effectLst/>
                          <a:latin typeface="+mn-lt"/>
                          <a:ea typeface="+mn-ea"/>
                          <a:cs typeface="+mn-cs"/>
                        </a:rPr>
                        <a:t> +</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smtClean="0">
                          <a:effectLst/>
                        </a:rPr>
                        <a:t>Інша</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smtClean="0">
                          <a:effectLst/>
                          <a:latin typeface="+mn-lt"/>
                          <a:ea typeface="+mn-ea"/>
                          <a:cs typeface="+mn-cs"/>
                        </a:rPr>
                        <a:t>Не</a:t>
                      </a:r>
                      <a:r>
                        <a:rPr lang="uk-UA" sz="1100" baseline="0" dirty="0" smtClean="0">
                          <a:effectLst/>
                          <a:latin typeface="+mn-lt"/>
                          <a:ea typeface="+mn-ea"/>
                          <a:cs typeface="+mn-cs"/>
                        </a:rPr>
                        <a:t> користуюсь</a:t>
                      </a:r>
                      <a:endParaRPr lang="uk-UA" sz="1100" dirty="0">
                        <a:effectLst/>
                        <a:latin typeface="Calibri"/>
                        <a:ea typeface="Calibri"/>
                        <a:cs typeface="Times New Roman"/>
                      </a:endParaRPr>
                    </a:p>
                  </a:txBody>
                  <a:tcPr marL="33523" marR="33523" marT="0" marB="0" anchor="ctr"/>
                </a:tc>
                <a:extLst>
                  <a:ext uri="{0D108BD9-81ED-4DB2-BD59-A6C34878D82A}"/>
                </a:extLst>
              </a:tr>
              <a:tr h="192813">
                <a:tc rowSpan="2">
                  <a:txBody>
                    <a:bodyPr/>
                    <a:lstStyle/>
                    <a:p>
                      <a:pPr algn="ctr">
                        <a:lnSpc>
                          <a:spcPct val="115000"/>
                        </a:lnSpc>
                        <a:spcAft>
                          <a:spcPts val="0"/>
                        </a:spcAft>
                      </a:pPr>
                      <a:r>
                        <a:rPr lang="uk-UA" sz="1100" dirty="0" smtClean="0">
                          <a:effectLst/>
                        </a:rPr>
                        <a:t>Стать</a:t>
                      </a:r>
                      <a:endParaRPr lang="uk-UA" sz="1100" dirty="0">
                        <a:effectLst/>
                        <a:latin typeface="Calibri"/>
                        <a:ea typeface="Calibri"/>
                        <a:cs typeface="Times New Roman"/>
                      </a:endParaRPr>
                    </a:p>
                  </a:txBody>
                  <a:tcPr marL="33523" marR="33523" marT="0" marB="0" anchor="ctr"/>
                </a:tc>
                <a:tc>
                  <a:txBody>
                    <a:bodyPr/>
                    <a:lstStyle/>
                    <a:p>
                      <a:pPr algn="l">
                        <a:lnSpc>
                          <a:spcPct val="115000"/>
                        </a:lnSpc>
                        <a:spcAft>
                          <a:spcPts val="0"/>
                        </a:spcAft>
                      </a:pPr>
                      <a:r>
                        <a:rPr lang="uk-UA" sz="1100" dirty="0" smtClean="0">
                          <a:effectLst/>
                        </a:rPr>
                        <a:t>Чоловік</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49,2%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49,5%</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61,2%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42,1%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92,3%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55,6%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47,1%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48,7%</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Жінка</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50,8%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50,5%</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38,8%</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57,9%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52,9%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51,3%</a:t>
                      </a:r>
                      <a:endParaRPr lang="uk-UA" sz="1100">
                        <a:effectLst/>
                        <a:latin typeface="Calibri"/>
                        <a:ea typeface="Calibri"/>
                        <a:cs typeface="Times New Roman"/>
                      </a:endParaRPr>
                    </a:p>
                  </a:txBody>
                  <a:tcPr marL="33523" marR="33523" marT="0" marB="0" anchor="ctr"/>
                </a:tc>
                <a:extLst>
                  <a:ext uri="{0D108BD9-81ED-4DB2-BD59-A6C34878D82A}"/>
                </a:extLst>
              </a:tr>
              <a:tr h="192813">
                <a:tc rowSpan="5">
                  <a:txBody>
                    <a:bodyPr/>
                    <a:lstStyle/>
                    <a:p>
                      <a:pPr algn="ctr">
                        <a:lnSpc>
                          <a:spcPct val="115000"/>
                        </a:lnSpc>
                        <a:spcAft>
                          <a:spcPts val="0"/>
                        </a:spcAft>
                      </a:pPr>
                      <a:r>
                        <a:rPr lang="uk-UA" sz="1100" dirty="0" smtClean="0">
                          <a:effectLst/>
                        </a:rPr>
                        <a:t>Вік</a:t>
                      </a:r>
                      <a:endParaRPr lang="uk-UA" sz="1100" dirty="0">
                        <a:effectLst/>
                        <a:latin typeface="Calibri"/>
                        <a:ea typeface="Calibri"/>
                        <a:cs typeface="Times New Roman"/>
                      </a:endParaRPr>
                    </a:p>
                  </a:txBody>
                  <a:tcPr marL="33523" marR="33523" marT="0" marB="0" anchor="ctr"/>
                </a:tc>
                <a:tc>
                  <a:txBody>
                    <a:bodyPr/>
                    <a:lstStyle/>
                    <a:p>
                      <a:pPr algn="l">
                        <a:lnSpc>
                          <a:spcPct val="115000"/>
                        </a:lnSpc>
                        <a:spcAft>
                          <a:spcPts val="0"/>
                        </a:spcAft>
                      </a:pPr>
                      <a:r>
                        <a:rPr lang="uk-UA" sz="1100" dirty="0">
                          <a:effectLst/>
                        </a:rPr>
                        <a:t>18-29 </a:t>
                      </a:r>
                      <a:r>
                        <a:rPr lang="uk-UA" sz="1100" dirty="0" smtClean="0">
                          <a:effectLst/>
                        </a:rPr>
                        <a:t>років</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52,0%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44,5%</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67,6%</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35,2%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70,6%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5,3%</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30-39 </a:t>
                      </a:r>
                      <a:r>
                        <a:rPr lang="uk-UA" sz="1100" dirty="0" smtClean="0">
                          <a:effectLst/>
                        </a:rPr>
                        <a:t>років</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24,5%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25,7%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16,2%</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26,2%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38,5%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24,1%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12,5%</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40-49 </a:t>
                      </a:r>
                      <a:r>
                        <a:rPr lang="uk-UA" sz="1100" dirty="0" smtClean="0">
                          <a:effectLst/>
                        </a:rPr>
                        <a:t>років</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13,6%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17,4%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24,6%</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12,5%</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50-59 </a:t>
                      </a:r>
                      <a:r>
                        <a:rPr lang="uk-UA" sz="1100" dirty="0" smtClean="0">
                          <a:effectLst/>
                        </a:rPr>
                        <a:t>років</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6,5%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7,8%</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16,2%</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25,6%</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Старше 60 </a:t>
                      </a:r>
                      <a:r>
                        <a:rPr lang="uk-UA" sz="1100" dirty="0" smtClean="0">
                          <a:effectLst/>
                        </a:rPr>
                        <a:t>років</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9,9%</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44,0%</a:t>
                      </a:r>
                      <a:endParaRPr lang="uk-UA" sz="1100">
                        <a:effectLst/>
                        <a:latin typeface="Calibri"/>
                        <a:ea typeface="Calibri"/>
                        <a:cs typeface="Times New Roman"/>
                      </a:endParaRPr>
                    </a:p>
                  </a:txBody>
                  <a:tcPr marL="33523" marR="33523" marT="0" marB="0" anchor="ctr"/>
                </a:tc>
                <a:extLst>
                  <a:ext uri="{0D108BD9-81ED-4DB2-BD59-A6C34878D82A}"/>
                </a:extLst>
              </a:tr>
              <a:tr h="192813">
                <a:tc rowSpan="5">
                  <a:txBody>
                    <a:bodyPr/>
                    <a:lstStyle/>
                    <a:p>
                      <a:pPr algn="ctr">
                        <a:lnSpc>
                          <a:spcPct val="115000"/>
                        </a:lnSpc>
                        <a:spcAft>
                          <a:spcPts val="0"/>
                        </a:spcAft>
                      </a:pPr>
                      <a:r>
                        <a:rPr lang="uk-UA" sz="1100" dirty="0" smtClean="0">
                          <a:effectLst/>
                        </a:rPr>
                        <a:t>Освіта</a:t>
                      </a:r>
                      <a:endParaRPr lang="uk-UA" sz="1100" dirty="0">
                        <a:effectLst/>
                        <a:latin typeface="Calibri"/>
                        <a:ea typeface="Calibri"/>
                        <a:cs typeface="Times New Roman"/>
                      </a:endParaRPr>
                    </a:p>
                  </a:txBody>
                  <a:tcPr marL="33523" marR="33523" marT="0" marB="0" anchor="ctr"/>
                </a:tc>
                <a:tc>
                  <a:txBody>
                    <a:bodyPr/>
                    <a:lstStyle/>
                    <a:p>
                      <a:pPr algn="l">
                        <a:lnSpc>
                          <a:spcPct val="115000"/>
                        </a:lnSpc>
                        <a:spcAft>
                          <a:spcPts val="0"/>
                        </a:spcAft>
                      </a:pPr>
                      <a:r>
                        <a:rPr lang="uk-UA" sz="1100" dirty="0" smtClean="0">
                          <a:effectLst/>
                        </a:rPr>
                        <a:t>Незакінчена </a:t>
                      </a:r>
                      <a:r>
                        <a:rPr lang="uk-UA" sz="1100" dirty="0">
                          <a:effectLst/>
                        </a:rPr>
                        <a:t>середня.</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2,2%</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Середня.</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18,7%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14,6%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10,3%</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14,2%</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35,2%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25,6%</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Середня </a:t>
                      </a:r>
                      <a:r>
                        <a:rPr lang="uk-UA" sz="1100" dirty="0" smtClean="0">
                          <a:effectLst/>
                        </a:rPr>
                        <a:t>спеціальна</a:t>
                      </a:r>
                      <a:r>
                        <a:rPr lang="uk-UA" sz="1100" dirty="0">
                          <a:effectLst/>
                        </a:rPr>
                        <a:t>.</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19,2%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21,1%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17,6%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30,0%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14,8%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37,2%</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Незакінчена </a:t>
                      </a:r>
                      <a:r>
                        <a:rPr lang="uk-UA" sz="1100" dirty="0">
                          <a:effectLst/>
                        </a:rPr>
                        <a:t>вища.</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20,9%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17,3%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20,6%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13,2%</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15,4%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4,0%</a:t>
                      </a:r>
                      <a:endParaRPr lang="uk-UA" sz="1100" dirty="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Вища.</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40,1%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46,2%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42,1%</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53,8%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38,9%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31,0%</a:t>
                      </a:r>
                      <a:endParaRPr lang="uk-UA" sz="1100">
                        <a:effectLst/>
                        <a:latin typeface="Calibri"/>
                        <a:ea typeface="Calibri"/>
                        <a:cs typeface="Times New Roman"/>
                      </a:endParaRPr>
                    </a:p>
                  </a:txBody>
                  <a:tcPr marL="33523" marR="33523" marT="0" marB="0" anchor="ctr"/>
                </a:tc>
                <a:extLst>
                  <a:ext uri="{0D108BD9-81ED-4DB2-BD59-A6C34878D82A}"/>
                </a:extLst>
              </a:tr>
              <a:tr h="194780">
                <a:tc rowSpan="13">
                  <a:txBody>
                    <a:bodyPr/>
                    <a:lstStyle/>
                    <a:p>
                      <a:pPr algn="ctr">
                        <a:lnSpc>
                          <a:spcPct val="115000"/>
                        </a:lnSpc>
                        <a:spcAft>
                          <a:spcPts val="0"/>
                        </a:spcAft>
                      </a:pPr>
                      <a:r>
                        <a:rPr lang="uk-UA" sz="1100" dirty="0" smtClean="0">
                          <a:effectLst/>
                        </a:rPr>
                        <a:t>Рід занять</a:t>
                      </a:r>
                      <a:endParaRPr lang="uk-UA" sz="1100" dirty="0">
                        <a:effectLst/>
                        <a:latin typeface="Calibri"/>
                        <a:ea typeface="Calibri"/>
                        <a:cs typeface="Times New Roman"/>
                      </a:endParaRPr>
                    </a:p>
                  </a:txBody>
                  <a:tcPr marL="33523" marR="33523" marT="0" marB="0" anchor="ctr"/>
                </a:tc>
                <a:tc>
                  <a:txBody>
                    <a:bodyPr/>
                    <a:lstStyle/>
                    <a:p>
                      <a:pPr algn="l">
                        <a:lnSpc>
                          <a:spcPct val="115000"/>
                        </a:lnSpc>
                        <a:spcAft>
                          <a:spcPts val="0"/>
                        </a:spcAft>
                      </a:pPr>
                      <a:r>
                        <a:rPr lang="uk-UA" sz="1100" dirty="0" smtClean="0">
                          <a:effectLst/>
                        </a:rPr>
                        <a:t>Керівник </a:t>
                      </a:r>
                      <a:r>
                        <a:rPr lang="uk-UA" sz="1100" dirty="0">
                          <a:effectLst/>
                        </a:rPr>
                        <a:t>(заст. </a:t>
                      </a:r>
                      <a:r>
                        <a:rPr lang="uk-UA" sz="1100" dirty="0" smtClean="0">
                          <a:effectLst/>
                        </a:rPr>
                        <a:t>керівника</a:t>
                      </a:r>
                      <a:r>
                        <a:rPr lang="uk-UA" sz="1100" dirty="0">
                          <a:effectLst/>
                        </a:rPr>
                        <a:t>) </a:t>
                      </a:r>
                      <a:r>
                        <a:rPr lang="uk-UA" sz="1100" dirty="0" smtClean="0">
                          <a:effectLst/>
                        </a:rPr>
                        <a:t>підприємства</a:t>
                      </a:r>
                      <a:r>
                        <a:rPr lang="uk-UA" sz="1100" dirty="0">
                          <a:effectLst/>
                        </a:rPr>
                        <a:t>, установи, </a:t>
                      </a:r>
                      <a:r>
                        <a:rPr lang="uk-UA" sz="1100" dirty="0" smtClean="0">
                          <a:effectLst/>
                        </a:rPr>
                        <a:t>фірми</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7,7%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інженерно-технічний працівник</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5,8%</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7,7%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2,7%</a:t>
                      </a:r>
                      <a:endParaRPr lang="uk-UA" sz="1100">
                        <a:effectLst/>
                        <a:latin typeface="Calibri"/>
                        <a:ea typeface="Calibri"/>
                        <a:cs typeface="Times New Roman"/>
                      </a:endParaRPr>
                    </a:p>
                  </a:txBody>
                  <a:tcPr marL="33523" marR="33523" marT="0" marB="0" anchor="ctr"/>
                </a:tc>
                <a:extLst>
                  <a:ext uri="{0D108BD9-81ED-4DB2-BD59-A6C34878D82A}"/>
                </a:extLst>
              </a:tr>
              <a:tr h="385624">
                <a:tc vMerge="1">
                  <a:txBody>
                    <a:bodyPr/>
                    <a:lstStyle/>
                    <a:p>
                      <a:endParaRPr lang="uk-UA"/>
                    </a:p>
                  </a:txBody>
                  <a:tcPr/>
                </a:tc>
                <a:tc>
                  <a:txBody>
                    <a:bodyPr/>
                    <a:lstStyle/>
                    <a:p>
                      <a:pPr algn="l">
                        <a:lnSpc>
                          <a:spcPct val="115000"/>
                        </a:lnSpc>
                        <a:spcAft>
                          <a:spcPts val="0"/>
                        </a:spcAft>
                      </a:pPr>
                      <a:r>
                        <a:rPr lang="uk-UA" sz="1100" dirty="0" smtClean="0">
                          <a:effectLst/>
                        </a:rPr>
                        <a:t>Спеціаліст </a:t>
                      </a:r>
                      <a:r>
                        <a:rPr lang="uk-UA" sz="1100" dirty="0">
                          <a:effectLst/>
                        </a:rPr>
                        <a:t>в </a:t>
                      </a:r>
                      <a:r>
                        <a:rPr lang="uk-UA" sz="1100" dirty="0" smtClean="0">
                          <a:effectLst/>
                        </a:rPr>
                        <a:t>сфері освіти</a:t>
                      </a:r>
                      <a:r>
                        <a:rPr lang="uk-UA" sz="1100" dirty="0">
                          <a:effectLst/>
                        </a:rPr>
                        <a:t>, охорони здоров'я, культури, </a:t>
                      </a:r>
                      <a:r>
                        <a:rPr lang="uk-UA" sz="1100" dirty="0" smtClean="0">
                          <a:effectLst/>
                        </a:rPr>
                        <a:t>управління </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13,0%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29,4%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5,4%</a:t>
                      </a:r>
                      <a:endParaRPr lang="uk-UA" sz="1100">
                        <a:effectLst/>
                        <a:latin typeface="Calibri"/>
                        <a:ea typeface="Calibri"/>
                        <a:cs typeface="Times New Roman"/>
                      </a:endParaRPr>
                    </a:p>
                  </a:txBody>
                  <a:tcPr marL="33523" marR="33523" marT="0" marB="0" anchor="ctr"/>
                </a:tc>
                <a:extLst>
                  <a:ext uri="{0D108BD9-81ED-4DB2-BD59-A6C34878D82A}"/>
                </a:extLst>
              </a:tr>
              <a:tr h="207795">
                <a:tc vMerge="1">
                  <a:txBody>
                    <a:bodyPr/>
                    <a:lstStyle/>
                    <a:p>
                      <a:endParaRPr lang="uk-UA"/>
                    </a:p>
                  </a:txBody>
                  <a:tcPr/>
                </a:tc>
                <a:tc>
                  <a:txBody>
                    <a:bodyPr/>
                    <a:lstStyle/>
                    <a:p>
                      <a:pPr algn="l">
                        <a:lnSpc>
                          <a:spcPct val="115000"/>
                        </a:lnSpc>
                        <a:spcAft>
                          <a:spcPts val="0"/>
                        </a:spcAft>
                      </a:pPr>
                      <a:r>
                        <a:rPr lang="uk-UA" sz="1100" dirty="0">
                          <a:effectLst/>
                        </a:rPr>
                        <a:t>Службовець з числа </a:t>
                      </a:r>
                      <a:r>
                        <a:rPr lang="uk-UA" sz="1100" dirty="0" smtClean="0">
                          <a:effectLst/>
                        </a:rPr>
                        <a:t>технічного і </a:t>
                      </a:r>
                      <a:r>
                        <a:rPr lang="uk-UA" sz="1100" dirty="0">
                          <a:effectLst/>
                        </a:rPr>
                        <a:t>обслуговуючого персоналу </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3,8%</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Працівник торгівлі </a:t>
                      </a:r>
                      <a:r>
                        <a:rPr lang="uk-UA" sz="1100" dirty="0">
                          <a:effectLst/>
                        </a:rPr>
                        <a:t>та сфери обслуговування</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12,2%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12,7%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7,7%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16,7%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8,1%</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Робочий промислового </a:t>
                      </a:r>
                      <a:r>
                        <a:rPr lang="uk-UA" sz="1100" dirty="0" smtClean="0">
                          <a:effectLst/>
                        </a:rPr>
                        <a:t>підприємства</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6,6%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3,7%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5,1%</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Приватний </a:t>
                      </a:r>
                      <a:r>
                        <a:rPr lang="uk-UA" sz="1100" dirty="0" smtClean="0">
                          <a:effectLst/>
                        </a:rPr>
                        <a:t>підприємець</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13,2%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15,4%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14,8%</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17,6%</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7,0%</a:t>
                      </a:r>
                      <a:endParaRPr lang="uk-UA" sz="1100">
                        <a:effectLst/>
                        <a:latin typeface="Calibri"/>
                        <a:ea typeface="Calibri"/>
                        <a:cs typeface="Times New Roman"/>
                      </a:endParaRPr>
                    </a:p>
                  </a:txBody>
                  <a:tcPr marL="33523" marR="33523" marT="0" marB="0" anchor="ctr"/>
                </a:tc>
                <a:extLst>
                  <a:ext uri="{0D108BD9-81ED-4DB2-BD59-A6C34878D82A}"/>
                </a:extLst>
              </a:tr>
              <a:tr h="268902">
                <a:tc vMerge="1">
                  <a:txBody>
                    <a:bodyPr/>
                    <a:lstStyle/>
                    <a:p>
                      <a:endParaRPr lang="uk-UA"/>
                    </a:p>
                  </a:txBody>
                  <a:tcPr/>
                </a:tc>
                <a:tc>
                  <a:txBody>
                    <a:bodyPr/>
                    <a:lstStyle/>
                    <a:p>
                      <a:pPr algn="l">
                        <a:lnSpc>
                          <a:spcPct val="115000"/>
                        </a:lnSpc>
                        <a:spcAft>
                          <a:spcPts val="0"/>
                        </a:spcAft>
                      </a:pPr>
                      <a:r>
                        <a:rPr lang="uk-UA" sz="1100" dirty="0" smtClean="0">
                          <a:effectLst/>
                        </a:rPr>
                        <a:t>Співробітник міліції</a:t>
                      </a:r>
                      <a:r>
                        <a:rPr lang="uk-UA" sz="1100" dirty="0">
                          <a:effectLst/>
                        </a:rPr>
                        <a:t>, прокуратури, суду, податкової </a:t>
                      </a:r>
                      <a:r>
                        <a:rPr lang="uk-UA" sz="1100" dirty="0" smtClean="0">
                          <a:effectLst/>
                        </a:rPr>
                        <a:t>інспекції</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Студент денного </a:t>
                      </a:r>
                      <a:r>
                        <a:rPr lang="uk-UA" sz="1100" dirty="0" smtClean="0">
                          <a:effectLst/>
                        </a:rPr>
                        <a:t>відділення</a:t>
                      </a:r>
                      <a:r>
                        <a:rPr lang="uk-UA" sz="1100" dirty="0">
                          <a:effectLst/>
                        </a:rPr>
                        <a:t>, </a:t>
                      </a:r>
                      <a:r>
                        <a:rPr lang="uk-UA" sz="1100" dirty="0" smtClean="0">
                          <a:effectLst/>
                        </a:rPr>
                        <a:t>аспірант</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19,8%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13,5%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13,0%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29,4%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Пенсіонер </a:t>
                      </a:r>
                      <a:r>
                        <a:rPr lang="uk-UA" sz="1100" dirty="0">
                          <a:effectLst/>
                        </a:rPr>
                        <a:t>(не працюючий)</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6,9%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43,9%</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Домогосподарка</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0,0%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0,0%</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8,1%</a:t>
                      </a:r>
                      <a:endParaRPr lang="uk-UA" sz="110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В даний час не працюю</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23,1%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16,7%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5,9%</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8,9%</a:t>
                      </a:r>
                      <a:endParaRPr lang="uk-UA" sz="1100" dirty="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smtClean="0">
                          <a:effectLst/>
                        </a:rPr>
                        <a:t>інший</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4,7%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5,1%</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5,3%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3,7%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5,9%</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4,3%</a:t>
                      </a:r>
                      <a:endParaRPr lang="uk-UA" sz="1100" dirty="0">
                        <a:effectLst/>
                        <a:latin typeface="Calibri"/>
                        <a:ea typeface="Calibri"/>
                        <a:cs typeface="Times New Roman"/>
                      </a:endParaRPr>
                    </a:p>
                  </a:txBody>
                  <a:tcPr marL="33523" marR="33523" marT="0" marB="0" anchor="ctr"/>
                </a:tc>
                <a:extLst>
                  <a:ext uri="{0D108BD9-81ED-4DB2-BD59-A6C34878D82A}"/>
                </a:extLst>
              </a:tr>
              <a:tr h="192813">
                <a:tc rowSpan="3">
                  <a:txBody>
                    <a:bodyPr/>
                    <a:lstStyle/>
                    <a:p>
                      <a:pPr algn="ctr">
                        <a:lnSpc>
                          <a:spcPct val="115000"/>
                        </a:lnSpc>
                        <a:spcAft>
                          <a:spcPts val="0"/>
                        </a:spcAft>
                      </a:pPr>
                      <a:r>
                        <a:rPr lang="uk-UA" sz="1100" dirty="0" smtClean="0">
                          <a:effectLst/>
                        </a:rPr>
                        <a:t>Місце </a:t>
                      </a:r>
                      <a:r>
                        <a:rPr lang="uk-UA" sz="1100" dirty="0">
                          <a:effectLst/>
                        </a:rPr>
                        <a:t>проживання</a:t>
                      </a:r>
                      <a:endParaRPr lang="uk-UA" sz="1100" dirty="0">
                        <a:effectLst/>
                        <a:latin typeface="Calibri"/>
                        <a:ea typeface="Calibri"/>
                        <a:cs typeface="Times New Roman"/>
                      </a:endParaRPr>
                    </a:p>
                  </a:txBody>
                  <a:tcPr marL="33523" marR="33523" marT="0" marB="0" anchor="ctr"/>
                </a:tc>
                <a:tc>
                  <a:txBody>
                    <a:bodyPr/>
                    <a:lstStyle/>
                    <a:p>
                      <a:pPr algn="l">
                        <a:lnSpc>
                          <a:spcPct val="115000"/>
                        </a:lnSpc>
                        <a:spcAft>
                          <a:spcPts val="0"/>
                        </a:spcAft>
                      </a:pPr>
                      <a:r>
                        <a:rPr lang="uk-UA" sz="1100" dirty="0" smtClean="0">
                          <a:effectLst/>
                        </a:rPr>
                        <a:t>Місто</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71,8%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74,9%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75,0%</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68,6%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76,9%</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72,2%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64,7%</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55,6%</a:t>
                      </a:r>
                      <a:endParaRPr lang="uk-UA" sz="1100" dirty="0">
                        <a:effectLst/>
                        <a:latin typeface="Calibri"/>
                        <a:ea typeface="Calibri"/>
                        <a:cs typeface="Times New Roman"/>
                      </a:endParaRPr>
                    </a:p>
                  </a:txBody>
                  <a:tcPr marL="33523" marR="33523" marT="0" marB="0" anchor="ctr"/>
                </a:tc>
                <a:extLst>
                  <a:ext uri="{0D108BD9-81ED-4DB2-BD59-A6C34878D82A}"/>
                </a:extLst>
              </a:tr>
              <a:tr h="192813">
                <a:tc vMerge="1">
                  <a:txBody>
                    <a:bodyPr/>
                    <a:lstStyle/>
                    <a:p>
                      <a:endParaRPr lang="uk-UA"/>
                    </a:p>
                  </a:txBody>
                  <a:tcPr/>
                </a:tc>
                <a:tc>
                  <a:txBody>
                    <a:bodyPr/>
                    <a:lstStyle/>
                    <a:p>
                      <a:pPr algn="l">
                        <a:lnSpc>
                          <a:spcPct val="115000"/>
                        </a:lnSpc>
                        <a:spcAft>
                          <a:spcPts val="0"/>
                        </a:spcAft>
                      </a:pPr>
                      <a:r>
                        <a:rPr lang="uk-UA" sz="1100" dirty="0">
                          <a:effectLst/>
                        </a:rPr>
                        <a:t>Село</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16,7%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14,6%</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16,2%</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17,3%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15,4%</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18,5%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29,4%</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28,1%</a:t>
                      </a:r>
                      <a:endParaRPr lang="uk-UA" sz="1100" dirty="0">
                        <a:effectLst/>
                        <a:latin typeface="Calibri"/>
                        <a:ea typeface="Calibri"/>
                        <a:cs typeface="Times New Roman"/>
                      </a:endParaRPr>
                    </a:p>
                  </a:txBody>
                  <a:tcPr marL="33523" marR="33523" marT="0" marB="0" anchor="ctr"/>
                </a:tc>
                <a:extLst>
                  <a:ext uri="{0D108BD9-81ED-4DB2-BD59-A6C34878D82A}"/>
                </a:extLst>
              </a:tr>
              <a:tr h="209673">
                <a:tc vMerge="1">
                  <a:txBody>
                    <a:bodyPr/>
                    <a:lstStyle/>
                    <a:p>
                      <a:endParaRPr lang="uk-UA"/>
                    </a:p>
                  </a:txBody>
                  <a:tcPr/>
                </a:tc>
                <a:tc>
                  <a:txBody>
                    <a:bodyPr/>
                    <a:lstStyle/>
                    <a:p>
                      <a:pPr algn="l">
                        <a:lnSpc>
                          <a:spcPct val="115000"/>
                        </a:lnSpc>
                        <a:spcAft>
                          <a:spcPts val="0"/>
                        </a:spcAft>
                      </a:pPr>
                      <a:r>
                        <a:rPr lang="uk-UA" sz="1100" dirty="0">
                          <a:effectLst/>
                        </a:rPr>
                        <a:t>Селище </a:t>
                      </a:r>
                      <a:r>
                        <a:rPr lang="uk-UA" sz="1100" dirty="0" smtClean="0">
                          <a:effectLst/>
                        </a:rPr>
                        <a:t>міського </a:t>
                      </a:r>
                      <a:r>
                        <a:rPr lang="uk-UA" sz="1100" dirty="0">
                          <a:effectLst/>
                        </a:rPr>
                        <a:t>типу</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11,5%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10,5%</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8,8%</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14,1%</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7,7%</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a:effectLst/>
                        </a:rPr>
                        <a:t>9,3%</a:t>
                      </a:r>
                      <a:endParaRPr lang="uk-UA" sz="110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5,9%</a:t>
                      </a:r>
                      <a:endParaRPr lang="uk-UA" sz="1100" dirty="0">
                        <a:effectLst/>
                        <a:latin typeface="Calibri"/>
                        <a:ea typeface="Calibri"/>
                        <a:cs typeface="Times New Roman"/>
                      </a:endParaRPr>
                    </a:p>
                  </a:txBody>
                  <a:tcPr marL="33523" marR="33523" marT="0" marB="0" anchor="ctr"/>
                </a:tc>
                <a:tc>
                  <a:txBody>
                    <a:bodyPr/>
                    <a:lstStyle/>
                    <a:p>
                      <a:pPr algn="ctr">
                        <a:lnSpc>
                          <a:spcPct val="115000"/>
                        </a:lnSpc>
                        <a:spcAft>
                          <a:spcPts val="0"/>
                        </a:spcAft>
                      </a:pPr>
                      <a:r>
                        <a:rPr lang="uk-UA" sz="1100" dirty="0">
                          <a:effectLst/>
                        </a:rPr>
                        <a:t>16,3%</a:t>
                      </a:r>
                      <a:endParaRPr lang="uk-UA" sz="1100" dirty="0">
                        <a:effectLst/>
                        <a:latin typeface="Calibri"/>
                        <a:ea typeface="Calibri"/>
                        <a:cs typeface="Times New Roman"/>
                      </a:endParaRPr>
                    </a:p>
                  </a:txBody>
                  <a:tcPr marL="33523" marR="33523" marT="0" marB="0" anchor="ctr"/>
                </a:tc>
                <a:extLst>
                  <a:ext uri="{0D108BD9-81ED-4DB2-BD59-A6C34878D82A}"/>
                </a:extLst>
              </a:tr>
            </a:tbl>
          </a:graphicData>
        </a:graphic>
      </p:graphicFrame>
      <p:sp>
        <p:nvSpPr>
          <p:cNvPr id="43322" name="TextBox 6"/>
          <p:cNvSpPr txBox="1">
            <a:spLocks noChangeArrowheads="1"/>
          </p:cNvSpPr>
          <p:nvPr/>
        </p:nvSpPr>
        <p:spPr bwMode="auto">
          <a:xfrm>
            <a:off x="4953000" y="254000"/>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Рейтинг соціальних мереж</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7938"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4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2E0ED24-ED2F-4F40-8C26-1A13022934A0}" type="slidenum">
              <a:rPr lang="ru-RU" altLang="uk-UA" smtClean="0">
                <a:solidFill>
                  <a:schemeClr val="bg1"/>
                </a:solidFill>
              </a:rPr>
              <a:pPr/>
              <a:t>4</a:t>
            </a:fld>
            <a:endParaRPr lang="ru-RU" altLang="uk-UA" smtClean="0">
              <a:solidFill>
                <a:schemeClr val="bg1"/>
              </a:solidFill>
            </a:endParaRPr>
          </a:p>
        </p:txBody>
      </p:sp>
      <p:pic>
        <p:nvPicPr>
          <p:cNvPr id="614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p:cNvSpPr txBox="1">
            <a:spLocks noChangeArrowheads="1"/>
          </p:cNvSpPr>
          <p:nvPr/>
        </p:nvSpPr>
        <p:spPr bwMode="auto">
          <a:xfrm>
            <a:off x="4911725" y="3651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Оцінка діяльності представників влади</a:t>
            </a:r>
            <a:endParaRPr lang="ru-RU" altLang="uk-UA" sz="2000" i="1">
              <a:solidFill>
                <a:schemeClr val="bg1"/>
              </a:solidFill>
              <a:cs typeface="Arial" charset="0"/>
            </a:endParaRPr>
          </a:p>
        </p:txBody>
      </p:sp>
      <p:sp>
        <p:nvSpPr>
          <p:cNvPr id="2" name="Прямоугольник 1"/>
          <p:cNvSpPr/>
          <p:nvPr/>
        </p:nvSpPr>
        <p:spPr>
          <a:xfrm>
            <a:off x="273050" y="1335088"/>
            <a:ext cx="9144000" cy="5262979"/>
          </a:xfrm>
          <a:prstGeom prst="rect">
            <a:avLst/>
          </a:prstGeom>
        </p:spPr>
        <p:txBody>
          <a:bodyPr>
            <a:spAutoFit/>
          </a:bodyPr>
          <a:lstStyle/>
          <a:p>
            <a:pPr indent="457200" algn="ctr">
              <a:defRPr/>
            </a:pPr>
            <a:r>
              <a:rPr lang="uk-UA" sz="1600" b="1" dirty="0">
                <a:latin typeface="+mn-lt"/>
              </a:rPr>
              <a:t>Оцінка діяльності представників державної влади</a:t>
            </a:r>
          </a:p>
          <a:p>
            <a:pPr indent="457200" algn="just">
              <a:defRPr/>
            </a:pPr>
            <a:r>
              <a:rPr lang="uk-UA" sz="1600" dirty="0">
                <a:latin typeface="+mn-lt"/>
              </a:rPr>
              <a:t>Виходячи з даних, отриманих у ході  дослідження, слід зазначити, що </a:t>
            </a:r>
            <a:r>
              <a:rPr lang="uk-UA" sz="1600" b="1" dirty="0">
                <a:latin typeface="+mn-lt"/>
              </a:rPr>
              <a:t>поточна соціально-політична ситуація відзначається досить низьким рівнем задоволеності результатами діяльності вищого керівництва країни:</a:t>
            </a:r>
            <a:r>
              <a:rPr lang="uk-UA" sz="1600" dirty="0">
                <a:latin typeface="+mn-lt"/>
              </a:rPr>
              <a:t> тільки </a:t>
            </a:r>
            <a:r>
              <a:rPr lang="uk-UA" sz="1600" dirty="0" smtClean="0">
                <a:latin typeface="+mn-lt"/>
              </a:rPr>
              <a:t>4,2 </a:t>
            </a:r>
            <a:r>
              <a:rPr lang="uk-UA" sz="1600" dirty="0">
                <a:latin typeface="+mn-lt"/>
              </a:rPr>
              <a:t>% населення повністю задоволені діяльністю Президента Петра Порошенка, щодо  Прем’єр-міністра  Володимира </a:t>
            </a:r>
            <a:r>
              <a:rPr lang="uk-UA" sz="1600" dirty="0" err="1">
                <a:latin typeface="+mn-lt"/>
              </a:rPr>
              <a:t>Гройсмана</a:t>
            </a:r>
            <a:r>
              <a:rPr lang="uk-UA" sz="1600" dirty="0">
                <a:latin typeface="+mn-lt"/>
              </a:rPr>
              <a:t> та Голови ВР Андрія </a:t>
            </a:r>
            <a:r>
              <a:rPr lang="uk-UA" sz="1600" dirty="0" err="1">
                <a:latin typeface="+mn-lt"/>
              </a:rPr>
              <a:t>Парубія</a:t>
            </a:r>
            <a:r>
              <a:rPr lang="uk-UA" sz="1600" dirty="0">
                <a:latin typeface="+mn-lt"/>
              </a:rPr>
              <a:t> цей показник ще нижчий, 2,7 % та 3,3% відповідно. У той же час, повністю не вдоволених їхньою політикою нараховується більше половини </a:t>
            </a:r>
            <a:r>
              <a:rPr lang="ru-RU" sz="1600" dirty="0" err="1">
                <a:latin typeface="+mn-lt"/>
              </a:rPr>
              <a:t>опитаних</a:t>
            </a:r>
            <a:r>
              <a:rPr lang="ru-RU" sz="1600" dirty="0">
                <a:latin typeface="+mn-lt"/>
              </a:rPr>
              <a:t> – </a:t>
            </a:r>
            <a:r>
              <a:rPr lang="ru-RU" sz="1600" b="1" dirty="0" smtClean="0">
                <a:latin typeface="+mn-lt"/>
              </a:rPr>
              <a:t>43,6 </a:t>
            </a:r>
            <a:r>
              <a:rPr lang="ru-RU" sz="1600" b="1" dirty="0">
                <a:latin typeface="+mn-lt"/>
              </a:rPr>
              <a:t>% у Президента, 51,5% у </a:t>
            </a:r>
            <a:r>
              <a:rPr lang="ru-RU" sz="1600" b="1" dirty="0" err="1">
                <a:latin typeface="+mn-lt"/>
              </a:rPr>
              <a:t>Прем’єр-Міністра</a:t>
            </a:r>
            <a:r>
              <a:rPr lang="ru-RU" sz="1600" b="1" dirty="0">
                <a:latin typeface="+mn-lt"/>
              </a:rPr>
              <a:t> та 48,6 % у </a:t>
            </a:r>
            <a:r>
              <a:rPr lang="ru-RU" sz="1600" b="1" dirty="0" err="1">
                <a:latin typeface="+mn-lt"/>
              </a:rPr>
              <a:t>Голови</a:t>
            </a:r>
            <a:r>
              <a:rPr lang="ru-RU" sz="1600" b="1" dirty="0">
                <a:latin typeface="+mn-lt"/>
              </a:rPr>
              <a:t> ВР. </a:t>
            </a:r>
            <a:r>
              <a:rPr lang="uk-UA" sz="1600" dirty="0">
                <a:latin typeface="+mn-lt"/>
              </a:rPr>
              <a:t>Таким чином, можна говорити про досить негативно забарвлені масові настрої, що стосуються верхівки державного апарату, які відповідають загальним тенденціям у межах країни.</a:t>
            </a:r>
          </a:p>
          <a:p>
            <a:pPr indent="457200" algn="just">
              <a:defRPr/>
            </a:pPr>
            <a:endParaRPr lang="uk-UA" sz="1600" dirty="0">
              <a:latin typeface="+mn-lt"/>
            </a:endParaRPr>
          </a:p>
          <a:p>
            <a:pPr indent="457200" algn="ctr">
              <a:defRPr/>
            </a:pPr>
            <a:r>
              <a:rPr lang="uk-UA" sz="1600" b="1" dirty="0">
                <a:latin typeface="+mn-lt"/>
              </a:rPr>
              <a:t>Оцінка діяльності представників місцевої влади</a:t>
            </a:r>
          </a:p>
          <a:p>
            <a:pPr indent="457200" algn="just">
              <a:defRPr/>
            </a:pPr>
            <a:r>
              <a:rPr lang="uk-UA" sz="1600" dirty="0">
                <a:latin typeface="+mn-lt"/>
              </a:rPr>
              <a:t>Що ж до керівництва  на обласному рівні, можна відмітити, що </a:t>
            </a:r>
            <a:r>
              <a:rPr lang="uk-UA" sz="1600" b="1" dirty="0">
                <a:latin typeface="+mn-lt"/>
              </a:rPr>
              <a:t>роботу Олександра Біленького не змогли оцінити 55,3 % жителів</a:t>
            </a:r>
            <a:r>
              <a:rPr lang="uk-UA" sz="1600" dirty="0">
                <a:latin typeface="+mn-lt"/>
              </a:rPr>
              <a:t>, з них 36,1%  не знають таку людину. </a:t>
            </a:r>
            <a:r>
              <a:rPr lang="uk-UA" sz="1600" b="1" dirty="0">
                <a:latin typeface="+mn-lt"/>
              </a:rPr>
              <a:t>Схожа ситуація у Валерія Головка - </a:t>
            </a:r>
            <a:r>
              <a:rPr lang="uk-UA" sz="1600" b="1" dirty="0" smtClean="0">
                <a:latin typeface="+mn-lt"/>
              </a:rPr>
              <a:t>46,4% </a:t>
            </a:r>
            <a:r>
              <a:rPr lang="uk-UA" sz="1600" b="1" dirty="0">
                <a:latin typeface="+mn-lt"/>
              </a:rPr>
              <a:t>ніяк не оцінили його діяльність </a:t>
            </a:r>
            <a:r>
              <a:rPr lang="uk-UA" sz="1600" dirty="0">
                <a:latin typeface="+mn-lt"/>
              </a:rPr>
              <a:t>(з них </a:t>
            </a:r>
            <a:r>
              <a:rPr lang="uk-UA" sz="1600" dirty="0" smtClean="0">
                <a:latin typeface="+mn-lt"/>
              </a:rPr>
              <a:t>25,3% </a:t>
            </a:r>
            <a:r>
              <a:rPr lang="uk-UA" sz="1600" dirty="0">
                <a:latin typeface="+mn-lt"/>
              </a:rPr>
              <a:t>не знають таку людину). З цього випливає той факт, що відсоток вкрай невдоволених діяльністю Голови облдержадміністрації Валерія Головка, Голови Полтавської обласної ради Олександра Біленького та Полтавського міського голови Олександра Мамая значно менший, ніж у діячів, чию діяльність змогли оцінити – </a:t>
            </a:r>
            <a:r>
              <a:rPr lang="uk-UA" sz="1600" dirty="0" smtClean="0">
                <a:latin typeface="+mn-lt"/>
              </a:rPr>
              <a:t>12,9%, </a:t>
            </a:r>
            <a:r>
              <a:rPr lang="uk-UA" sz="1600" dirty="0">
                <a:latin typeface="+mn-lt"/>
              </a:rPr>
              <a:t>24,5% та 34,8% відповідно. </a:t>
            </a:r>
            <a:r>
              <a:rPr lang="uk-UA" sz="1600" b="1" dirty="0">
                <a:latin typeface="+mn-lt"/>
              </a:rPr>
              <a:t>Проте значна кількість, людей що не змогли оцінити їх діяльність є значним ресурсом щодо покращення іміджу на території</a:t>
            </a:r>
            <a:r>
              <a:rPr lang="uk-UA" sz="1600" dirty="0">
                <a:latin typeface="+mn-lt"/>
              </a:rPr>
              <a:t>. </a:t>
            </a:r>
            <a:r>
              <a:rPr lang="uk-UA" sz="1600" b="1" dirty="0">
                <a:latin typeface="+mn-lt"/>
              </a:rPr>
              <a:t>Найбільш позитивною була оцінена діяльність Олександра Мамая – 10,4% повністю задоволених його політикою, </a:t>
            </a:r>
            <a:r>
              <a:rPr lang="uk-UA" sz="1600" dirty="0">
                <a:latin typeface="+mn-lt"/>
              </a:rPr>
              <a:t>найвищий показник серед усіх представлених персоналій.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717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AE9BAB2-99CD-4EE2-8A61-FA72476AC10E}" type="slidenum">
              <a:rPr lang="ru-RU" altLang="uk-UA" smtClean="0">
                <a:solidFill>
                  <a:schemeClr val="bg1"/>
                </a:solidFill>
              </a:rPr>
              <a:pPr/>
              <a:t>5</a:t>
            </a:fld>
            <a:endParaRPr lang="ru-RU" altLang="uk-UA" smtClean="0">
              <a:solidFill>
                <a:schemeClr val="bg1"/>
              </a:solidFill>
            </a:endParaRPr>
          </a:p>
        </p:txBody>
      </p:sp>
      <p:pic>
        <p:nvPicPr>
          <p:cNvPr id="7173"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4953000" y="21748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Оцінка діяльності представників державної влади</a:t>
            </a:r>
            <a:endParaRPr lang="ru-RU" altLang="uk-UA" sz="2000" i="1">
              <a:solidFill>
                <a:schemeClr val="bg1"/>
              </a:solidFill>
              <a:cs typeface="Arial" charset="0"/>
            </a:endParaRPr>
          </a:p>
        </p:txBody>
      </p:sp>
      <p:pic>
        <p:nvPicPr>
          <p:cNvPr id="3" name="Рисунок 2"/>
          <p:cNvPicPr>
            <a:picLocks noChangeAspect="1"/>
          </p:cNvPicPr>
          <p:nvPr/>
        </p:nvPicPr>
        <p:blipFill rotWithShape="1">
          <a:blip r:embed="rId3"/>
          <a:srcRect l="1919" t="3975" r="2057" b="-1"/>
          <a:stretch/>
        </p:blipFill>
        <p:spPr>
          <a:xfrm>
            <a:off x="265296" y="1340768"/>
            <a:ext cx="1416923" cy="1416923"/>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Рисунок 9"/>
          <p:cNvPicPr>
            <a:picLocks noChangeAspect="1"/>
          </p:cNvPicPr>
          <p:nvPr/>
        </p:nvPicPr>
        <p:blipFill rotWithShape="1">
          <a:blip r:embed="rId4"/>
          <a:srcRect l="3843" t="1" r="3843" b="36192"/>
          <a:stretch/>
        </p:blipFill>
        <p:spPr>
          <a:xfrm>
            <a:off x="265296" y="2956612"/>
            <a:ext cx="1416923" cy="1416923"/>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17" name="Рисунок 16"/>
          <p:cNvPicPr>
            <a:picLocks noChangeAspect="1"/>
          </p:cNvPicPr>
          <p:nvPr/>
        </p:nvPicPr>
        <p:blipFill rotWithShape="1">
          <a:blip r:embed="rId5"/>
          <a:srcRect l="2558" t="9931" r="5808" b="37142"/>
          <a:stretch/>
        </p:blipFill>
        <p:spPr>
          <a:xfrm>
            <a:off x="265296" y="4699124"/>
            <a:ext cx="1416923" cy="1416551"/>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graphicFrame>
        <p:nvGraphicFramePr>
          <p:cNvPr id="5" name="Диаграмма 4"/>
          <p:cNvGraphicFramePr/>
          <p:nvPr>
            <p:extLst>
              <p:ext uri="{D42A27DB-BD31-4B8C-83A1-F6EECF244321}">
                <p14:modId xmlns:p14="http://schemas.microsoft.com/office/powerpoint/2010/main" val="388891985"/>
              </p:ext>
            </p:extLst>
          </p:nvPr>
        </p:nvGraphicFramePr>
        <p:xfrm>
          <a:off x="1750181" y="1130300"/>
          <a:ext cx="7920880" cy="597110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19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BD8616E-F7E3-4A1F-A33A-C4CBDF9B91F8}" type="slidenum">
              <a:rPr lang="ru-RU" altLang="uk-UA" smtClean="0">
                <a:solidFill>
                  <a:schemeClr val="bg1"/>
                </a:solidFill>
              </a:rPr>
              <a:pPr/>
              <a:t>6</a:t>
            </a:fld>
            <a:endParaRPr lang="ru-RU" altLang="uk-UA" smtClean="0">
              <a:solidFill>
                <a:schemeClr val="bg1"/>
              </a:solidFill>
            </a:endParaRPr>
          </a:p>
        </p:txBody>
      </p:sp>
      <p:pic>
        <p:nvPicPr>
          <p:cNvPr id="8197"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4953000" y="206375"/>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Оцінка діяльності представників місцевої влади</a:t>
            </a:r>
            <a:endParaRPr lang="ru-RU" altLang="uk-UA" sz="2000" i="1">
              <a:solidFill>
                <a:schemeClr val="bg1"/>
              </a:solidFill>
              <a:cs typeface="Arial" charset="0"/>
            </a:endParaRPr>
          </a:p>
        </p:txBody>
      </p:sp>
      <p:pic>
        <p:nvPicPr>
          <p:cNvPr id="2" name="Рисунок 1"/>
          <p:cNvPicPr>
            <a:picLocks noChangeAspect="1"/>
          </p:cNvPicPr>
          <p:nvPr/>
        </p:nvPicPr>
        <p:blipFill rotWithShape="1">
          <a:blip r:embed="rId3"/>
          <a:srcRect l="8455" t="6407" r="8455" b="38058"/>
          <a:stretch/>
        </p:blipFill>
        <p:spPr>
          <a:xfrm>
            <a:off x="313221" y="1348664"/>
            <a:ext cx="1360663" cy="1360663"/>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3" name="Рисунок 2"/>
          <p:cNvPicPr>
            <a:picLocks noChangeAspect="1"/>
          </p:cNvPicPr>
          <p:nvPr/>
        </p:nvPicPr>
        <p:blipFill rotWithShape="1">
          <a:blip r:embed="rId4"/>
          <a:srcRect b="22746"/>
          <a:stretch/>
        </p:blipFill>
        <p:spPr>
          <a:xfrm>
            <a:off x="313221" y="2988132"/>
            <a:ext cx="1360663" cy="1360663"/>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5" name="Рисунок 4"/>
          <p:cNvPicPr>
            <a:picLocks noChangeAspect="1"/>
          </p:cNvPicPr>
          <p:nvPr/>
        </p:nvPicPr>
        <p:blipFill rotWithShape="1">
          <a:blip r:embed="rId5"/>
          <a:srcRect l="29065" r="29065" b="33620"/>
          <a:stretch/>
        </p:blipFill>
        <p:spPr>
          <a:xfrm>
            <a:off x="318469" y="4627600"/>
            <a:ext cx="1355415" cy="1355415"/>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graphicFrame>
        <p:nvGraphicFramePr>
          <p:cNvPr id="17" name="Диаграмма 16"/>
          <p:cNvGraphicFramePr/>
          <p:nvPr>
            <p:extLst>
              <p:ext uri="{D42A27DB-BD31-4B8C-83A1-F6EECF244321}">
                <p14:modId xmlns:p14="http://schemas.microsoft.com/office/powerpoint/2010/main" val="2525718329"/>
              </p:ext>
            </p:extLst>
          </p:nvPr>
        </p:nvGraphicFramePr>
        <p:xfrm>
          <a:off x="1750181" y="1130300"/>
          <a:ext cx="7920880" cy="597110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22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6B03416-15E5-45C6-9F85-876782C8DAC4}" type="slidenum">
              <a:rPr lang="ru-RU" altLang="uk-UA" smtClean="0">
                <a:solidFill>
                  <a:schemeClr val="bg1"/>
                </a:solidFill>
              </a:rPr>
              <a:pPr/>
              <a:t>7</a:t>
            </a:fld>
            <a:endParaRPr lang="ru-RU" altLang="uk-UA" smtClean="0">
              <a:solidFill>
                <a:schemeClr val="bg1"/>
              </a:solidFill>
            </a:endParaRPr>
          </a:p>
        </p:txBody>
      </p:sp>
      <p:pic>
        <p:nvPicPr>
          <p:cNvPr id="922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6"/>
          <p:cNvSpPr txBox="1">
            <a:spLocks noChangeArrowheads="1"/>
          </p:cNvSpPr>
          <p:nvPr/>
        </p:nvSpPr>
        <p:spPr bwMode="auto">
          <a:xfrm>
            <a:off x="2865438" y="90488"/>
            <a:ext cx="6854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Розподіл відповідей щодо оцінки роботи голови Полтавської обласної державної адміністрації</a:t>
            </a:r>
            <a:endParaRPr lang="uk-UA" altLang="uk-UA" sz="2000" i="1">
              <a:solidFill>
                <a:schemeClr val="bg1"/>
              </a:solidFill>
              <a:cs typeface="Arial" charset="0"/>
            </a:endParaRPr>
          </a:p>
        </p:txBody>
      </p:sp>
      <p:graphicFrame>
        <p:nvGraphicFramePr>
          <p:cNvPr id="8" name="Таблица 7"/>
          <p:cNvGraphicFramePr>
            <a:graphicFrameLocks noGrp="1"/>
          </p:cNvGraphicFramePr>
          <p:nvPr/>
        </p:nvGraphicFramePr>
        <p:xfrm>
          <a:off x="0" y="908050"/>
          <a:ext cx="9921875" cy="6165851"/>
        </p:xfrm>
        <a:graphic>
          <a:graphicData uri="http://schemas.openxmlformats.org/drawingml/2006/table">
            <a:tbl>
              <a:tblPr/>
              <a:tblGrid>
                <a:gridCol w="920750">
                  <a:extLst>
                    <a:ext uri="{9D8B030D-6E8A-4147-A177-3AD203B41FA5}"/>
                  </a:extLst>
                </a:gridCol>
                <a:gridCol w="4103688">
                  <a:extLst>
                    <a:ext uri="{9D8B030D-6E8A-4147-A177-3AD203B41FA5}"/>
                  </a:extLst>
                </a:gridCol>
                <a:gridCol w="720725">
                  <a:extLst>
                    <a:ext uri="{9D8B030D-6E8A-4147-A177-3AD203B41FA5}"/>
                  </a:extLst>
                </a:gridCol>
                <a:gridCol w="720725">
                  <a:extLst>
                    <a:ext uri="{9D8B030D-6E8A-4147-A177-3AD203B41FA5}"/>
                  </a:extLst>
                </a:gridCol>
                <a:gridCol w="692150">
                  <a:extLst>
                    <a:ext uri="{9D8B030D-6E8A-4147-A177-3AD203B41FA5}"/>
                  </a:extLst>
                </a:gridCol>
                <a:gridCol w="674687">
                  <a:extLst>
                    <a:ext uri="{9D8B030D-6E8A-4147-A177-3AD203B41FA5}"/>
                  </a:extLst>
                </a:gridCol>
                <a:gridCol w="720725">
                  <a:extLst>
                    <a:ext uri="{9D8B030D-6E8A-4147-A177-3AD203B41FA5}"/>
                  </a:extLst>
                </a:gridCol>
                <a:gridCol w="730250">
                  <a:extLst>
                    <a:ext uri="{9D8B030D-6E8A-4147-A177-3AD203B41FA5}"/>
                  </a:extLst>
                </a:gridCol>
                <a:gridCol w="638175">
                  <a:extLst>
                    <a:ext uri="{9D8B030D-6E8A-4147-A177-3AD203B41FA5}"/>
                  </a:extLst>
                </a:gridCol>
              </a:tblGrid>
              <a:tr h="6715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Характеристики </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Повністю задоволений</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Скоріше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Скоріше не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Повністю не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Важко відповісти</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Не знаю таку людину</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ВСЬОГО</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16827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Стать</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Чоловік</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55,6%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Жінка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58,3%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44,4%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Вік</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18-29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30-39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40-49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50-59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Старше 60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Освіта</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 спеціальна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36,4%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12738">
                <a:tc rowSpan="1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Рід занять </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Керівник (заст. керівника) підприємства, установи, фірми</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Інженерно-технічний працівник</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365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Спеціаліст в сфері освіти, охорони здоров'я, культури, управління, фінансів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365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Службовець з числа технічного і обслуговуючого персоналу (кур'єр, секретар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Працівник торгівлі та сфери обслуговування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Робочий промислового підприємства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Приватний підприємець</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46990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Співробітник міліції, прокуратури, суду, податкової інспекції, СБУ, МНС, військовослужбовець</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Студент денного відділення, аспірант</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Пенсіонер (не працюючий)</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Домогосподарка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 даний час не працюю</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Інша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Місце проживання </a:t>
                      </a: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Місто</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74,1%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72,4%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66,1%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Село</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82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Селище міського типу</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11,8%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857" marR="3785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24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70B8C81-4488-48A4-8294-C07AC9AEBA38}" type="slidenum">
              <a:rPr lang="ru-RU" altLang="uk-UA" smtClean="0">
                <a:solidFill>
                  <a:schemeClr val="bg1"/>
                </a:solidFill>
              </a:rPr>
              <a:pPr/>
              <a:t>8</a:t>
            </a:fld>
            <a:endParaRPr lang="ru-RU" altLang="uk-UA" smtClean="0">
              <a:solidFill>
                <a:schemeClr val="bg1"/>
              </a:solidFill>
            </a:endParaRPr>
          </a:p>
        </p:txBody>
      </p:sp>
      <p:pic>
        <p:nvPicPr>
          <p:cNvPr id="10245"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0" y="908050"/>
          <a:ext cx="9906000" cy="6116642"/>
        </p:xfrm>
        <a:graphic>
          <a:graphicData uri="http://schemas.openxmlformats.org/drawingml/2006/table">
            <a:tbl>
              <a:tblPr/>
              <a:tblGrid>
                <a:gridCol w="920750">
                  <a:extLst>
                    <a:ext uri="{9D8B030D-6E8A-4147-A177-3AD203B41FA5}"/>
                  </a:extLst>
                </a:gridCol>
                <a:gridCol w="3887788">
                  <a:extLst>
                    <a:ext uri="{9D8B030D-6E8A-4147-A177-3AD203B41FA5}"/>
                  </a:extLst>
                </a:gridCol>
                <a:gridCol w="720725">
                  <a:extLst>
                    <a:ext uri="{9D8B030D-6E8A-4147-A177-3AD203B41FA5}"/>
                  </a:extLst>
                </a:gridCol>
                <a:gridCol w="719137">
                  <a:extLst>
                    <a:ext uri="{9D8B030D-6E8A-4147-A177-3AD203B41FA5}"/>
                  </a:extLst>
                </a:gridCol>
                <a:gridCol w="720725">
                  <a:extLst>
                    <a:ext uri="{9D8B030D-6E8A-4147-A177-3AD203B41FA5}"/>
                  </a:extLst>
                </a:gridCol>
                <a:gridCol w="722313">
                  <a:extLst>
                    <a:ext uri="{9D8B030D-6E8A-4147-A177-3AD203B41FA5}"/>
                  </a:extLst>
                </a:gridCol>
                <a:gridCol w="738187">
                  <a:extLst>
                    <a:ext uri="{9D8B030D-6E8A-4147-A177-3AD203B41FA5}"/>
                  </a:extLst>
                </a:gridCol>
                <a:gridCol w="738188">
                  <a:extLst>
                    <a:ext uri="{9D8B030D-6E8A-4147-A177-3AD203B41FA5}"/>
                  </a:extLst>
                </a:gridCol>
                <a:gridCol w="738187">
                  <a:extLst>
                    <a:ext uri="{9D8B030D-6E8A-4147-A177-3AD203B41FA5}"/>
                  </a:extLst>
                </a:gridCol>
              </a:tblGrid>
              <a:tr h="74294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Характеристики</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Повністю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Calibri" panose="020F0502020204030204" pitchFamily="34" charset="0"/>
                        </a:rPr>
                        <a:t>Скоріше задоволений</a:t>
                      </a:r>
                      <a:endPar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Скоріше не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Повністю не задоволений</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Важко відповісти</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Не знаю таку людину</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Calibri" panose="020F0502020204030204" pitchFamily="34" charset="0"/>
                        </a:rPr>
                        <a:t>ВСЬОГО</a:t>
                      </a:r>
                      <a:endPar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17145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Стать</a:t>
                      </a: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Чоловік</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51,5%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Жінка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49,7%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1450">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Вік</a:t>
                      </a: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18-29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30-39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40-49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50-59 років</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Старше 60 років</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Освіта</a:t>
                      </a: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Середня спеціальна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Незакінчена 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71450">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Вища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41,6%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239713">
                <a:tc rowSpan="1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Рід занять</a:t>
                      </a: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Керівник (заст. керівника) підприємства, установи, фірми</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Інженерно-технічний працівник</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33972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Спеціаліст в сфері освіти, охорони здоров'я, культури, управління, фінансів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3972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Службовець з числа технічного і обслуговуючого персоналу (кур'єр, секретар і т.п.)</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Працівник торгівлі та сфери обслуговування</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Робочий промислового підприємства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Приватний підприємець</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58775">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Співробітник міліції, прокуратури, суду, податкової інспекції, СБУ, МНС, військовослужбовець</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Студент денного відділення, аспірант</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Пенсіонер (не працюючий)</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17,4%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18,9%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Домогосподарка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В даний час не працюю</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9,3%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Інша</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4,3%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0,9%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5,4%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Місце проживання</a:t>
                      </a: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Місто</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60,0%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81,5%</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71,7%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63,0%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64,6%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65,8%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Село</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24,0%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15,9%</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23,7%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20,3%</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22,6%</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21,0%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169863">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Селище міського типу</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16,0%</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6,2%</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12,4%</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13,1%</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16,7%</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smtClean="0">
                          <a:ln>
                            <a:noFill/>
                          </a:ln>
                          <a:solidFill>
                            <a:srgbClr val="000000"/>
                          </a:solidFill>
                          <a:effectLst/>
                          <a:latin typeface="Calibri" panose="020F0502020204030204" pitchFamily="34" charset="0"/>
                        </a:rPr>
                        <a:t>12,8%</a:t>
                      </a:r>
                      <a:endParaRPr kumimoji="0" lang="uk-UA" altLang="ru-RU" sz="11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100" b="0" i="0" u="none" strike="noStrike" cap="none" normalizeH="0" baseline="0" dirty="0" smtClean="0">
                          <a:ln>
                            <a:noFill/>
                          </a:ln>
                          <a:solidFill>
                            <a:srgbClr val="000000"/>
                          </a:solidFill>
                          <a:effectLst/>
                          <a:latin typeface="Calibri" panose="020F0502020204030204" pitchFamily="34" charset="0"/>
                        </a:rPr>
                        <a:t>13,2%</a:t>
                      </a:r>
                      <a:endParaRPr kumimoji="0" lang="uk-UA" altLang="ru-RU" sz="1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37098" marR="3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bl>
          </a:graphicData>
        </a:graphic>
      </p:graphicFrame>
      <p:sp>
        <p:nvSpPr>
          <p:cNvPr id="10525" name="TextBox 6"/>
          <p:cNvSpPr txBox="1">
            <a:spLocks noChangeArrowheads="1"/>
          </p:cNvSpPr>
          <p:nvPr/>
        </p:nvSpPr>
        <p:spPr bwMode="auto">
          <a:xfrm>
            <a:off x="2865438" y="90488"/>
            <a:ext cx="6854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uk-UA" altLang="uk-UA" sz="2000" b="1">
                <a:solidFill>
                  <a:schemeClr val="bg1"/>
                </a:solidFill>
                <a:cs typeface="Arial" charset="0"/>
              </a:rPr>
              <a:t>Розподіл відповідей щодо оцінки роботи голови Полтавської обласної ради</a:t>
            </a:r>
            <a:endParaRPr lang="uk-UA"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0"/>
            <a:ext cx="9906000" cy="1130300"/>
          </a:xfrm>
          <a:prstGeom prst="rect">
            <a:avLst/>
          </a:prstGeom>
          <a:gradFill flip="none" rotWithShape="1">
            <a:gsLst>
              <a:gs pos="0">
                <a:schemeClr val="tx2">
                  <a:lumMod val="50000"/>
                </a:schemeClr>
              </a:gs>
              <a:gs pos="100000">
                <a:srgbClr val="8B99AB">
                  <a:lumMod val="22000"/>
                  <a:lumOff val="78000"/>
                </a:srgbClr>
              </a:gs>
              <a:gs pos="28000">
                <a:srgbClr val="2D405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рямоугольник 12"/>
          <p:cNvSpPr/>
          <p:nvPr/>
        </p:nvSpPr>
        <p:spPr>
          <a:xfrm>
            <a:off x="9056688" y="6381750"/>
            <a:ext cx="360362" cy="476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26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D9F902D-A1C8-4BA1-A5B1-DD7FFB8775CC}" type="slidenum">
              <a:rPr lang="ru-RU" altLang="uk-UA" smtClean="0">
                <a:solidFill>
                  <a:schemeClr val="bg1"/>
                </a:solidFill>
              </a:rPr>
              <a:pPr/>
              <a:t>9</a:t>
            </a:fld>
            <a:endParaRPr lang="ru-RU" altLang="uk-UA" smtClean="0">
              <a:solidFill>
                <a:schemeClr val="bg1"/>
              </a:solidFill>
            </a:endParaRPr>
          </a:p>
        </p:txBody>
      </p:sp>
      <p:pic>
        <p:nvPicPr>
          <p:cNvPr id="1126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657225"/>
            <a:ext cx="4273551"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00025" y="1414463"/>
            <a:ext cx="9217025" cy="5262562"/>
          </a:xfrm>
          <a:prstGeom prst="rect">
            <a:avLst/>
          </a:prstGeom>
        </p:spPr>
        <p:txBody>
          <a:bodyPr>
            <a:spAutoFit/>
          </a:bodyPr>
          <a:lstStyle/>
          <a:p>
            <a:pPr indent="457200" algn="just">
              <a:lnSpc>
                <a:spcPct val="150000"/>
              </a:lnSpc>
              <a:defRPr/>
            </a:pPr>
            <a:r>
              <a:rPr lang="uk-UA" sz="1600" dirty="0"/>
              <a:t>Стратегічно важливим є рівень інформованості щодо діяльності державних установ на регіональному рівні, адже саме через донесення результатів роботи державних органів формується їх образ в очах суспільства та ставлення до інституту влади. </a:t>
            </a:r>
            <a:r>
              <a:rPr lang="uk-UA" sz="1600" b="1" dirty="0"/>
              <a:t>Дослідження показало, шо на даний момент рівень інформованості є достатньо низьким: кожен другий житель Полтавської області не може оцінити свій рівень знань про роботу  державної установи </a:t>
            </a:r>
            <a:r>
              <a:rPr lang="uk-UA" sz="1600" dirty="0"/>
              <a:t>(зокрема Полтавської обласної ради, адміністрації, міських рад Полтави та Кременчука) </a:t>
            </a:r>
            <a:r>
              <a:rPr lang="uk-UA" sz="1600" b="1" dirty="0"/>
              <a:t>на рівні області чи міста навіть на 3 бали. </a:t>
            </a:r>
          </a:p>
          <a:p>
            <a:pPr indent="457200" algn="just">
              <a:lnSpc>
                <a:spcPct val="150000"/>
              </a:lnSpc>
              <a:defRPr/>
            </a:pPr>
            <a:r>
              <a:rPr lang="uk-UA" sz="1600" b="1" dirty="0"/>
              <a:t>У той час, повністю проінформованими щодо діяльності названих установ себе вважають не більше 5-6% жителів Полтавського регіону. </a:t>
            </a:r>
            <a:r>
              <a:rPr lang="uk-UA" sz="1600" dirty="0"/>
              <a:t>Низький рівень інформованості у цьому питанні тісно пов’язаний з </a:t>
            </a:r>
            <a:r>
              <a:rPr lang="uk-UA" sz="1600" b="1" u="sng" dirty="0"/>
              <a:t>низьким рівнем </a:t>
            </a:r>
            <a:r>
              <a:rPr lang="uk-UA" sz="1600" b="1" u="sng" dirty="0" err="1"/>
              <a:t>впізнаваності</a:t>
            </a:r>
            <a:r>
              <a:rPr lang="uk-UA" sz="1600" b="1" u="sng" dirty="0"/>
              <a:t> очільників цих установ</a:t>
            </a:r>
            <a:r>
              <a:rPr lang="uk-UA" sz="1600" dirty="0"/>
              <a:t>, та може слугувати однією з першопричин такого стану речей.  Також окреслена проблема може впливати </a:t>
            </a:r>
            <a:r>
              <a:rPr lang="uk-UA" sz="1600" b="1" u="sng" dirty="0"/>
              <a:t>на невдоволеність діяльністю державних органів влади, адже підвищуючи рівень інформованості щодо результативності їх роботи  можна підвищити авторитет цих установ, що призведе до більш позитивних оцінок з боку громадськості.</a:t>
            </a:r>
            <a:endParaRPr lang="ru-RU" sz="1600" b="1" u="sng" dirty="0"/>
          </a:p>
          <a:p>
            <a:pPr indent="457200" algn="just">
              <a:lnSpc>
                <a:spcPct val="150000"/>
              </a:lnSpc>
              <a:defRPr/>
            </a:pPr>
            <a:endParaRPr lang="uk-UA" sz="1600" dirty="0">
              <a:latin typeface="+mn-lt"/>
            </a:endParaRPr>
          </a:p>
        </p:txBody>
      </p:sp>
      <p:sp>
        <p:nvSpPr>
          <p:cNvPr id="11271" name="TextBox 6"/>
          <p:cNvSpPr txBox="1">
            <a:spLocks noChangeArrowheads="1"/>
          </p:cNvSpPr>
          <p:nvPr/>
        </p:nvSpPr>
        <p:spPr bwMode="auto">
          <a:xfrm>
            <a:off x="4953000" y="211138"/>
            <a:ext cx="4692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ru-RU" altLang="uk-UA" sz="2000" b="1">
                <a:solidFill>
                  <a:schemeClr val="bg1"/>
                </a:solidFill>
                <a:cs typeface="Arial" charset="0"/>
              </a:rPr>
              <a:t>Інформованість щодо роботи органів державної та місцевої влади</a:t>
            </a:r>
            <a:endParaRPr lang="ru-RU" altLang="uk-UA" sz="2000" i="1">
              <a:solidFill>
                <a:schemeClr val="bg1"/>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тчет 8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Отчет 8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Отчет 81</Template>
  <TotalTime>13022</TotalTime>
  <Words>5854</Words>
  <Application>Microsoft Office PowerPoint</Application>
  <PresentationFormat>Лист A4 (210x297 мм)</PresentationFormat>
  <Paragraphs>1505</Paragraphs>
  <Slides>39</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39</vt:i4>
      </vt:variant>
    </vt:vector>
  </HeadingPairs>
  <TitlesOfParts>
    <vt:vector size="42" baseType="lpstr">
      <vt:lpstr>Отчет 81</vt:lpstr>
      <vt:lpstr>4_Отчет 81</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ANDREW_VNUPOL</dc:creator>
  <cp:lastModifiedBy>ANDREW_VNUPOL</cp:lastModifiedBy>
  <cp:revision>1140</cp:revision>
  <cp:lastPrinted>2017-10-18T12:17:09Z</cp:lastPrinted>
  <dcterms:created xsi:type="dcterms:W3CDTF">2014-09-15T18:58:18Z</dcterms:created>
  <dcterms:modified xsi:type="dcterms:W3CDTF">2017-10-19T05:06:24Z</dcterms:modified>
</cp:coreProperties>
</file>